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sldIdLst>
    <p:sldId id="256" r:id="rId2"/>
    <p:sldId id="302" r:id="rId3"/>
    <p:sldId id="308" r:id="rId4"/>
    <p:sldId id="257" r:id="rId5"/>
    <p:sldId id="262" r:id="rId6"/>
    <p:sldId id="272" r:id="rId7"/>
    <p:sldId id="301" r:id="rId8"/>
    <p:sldId id="274" r:id="rId9"/>
    <p:sldId id="275" r:id="rId10"/>
    <p:sldId id="276" r:id="rId11"/>
    <p:sldId id="268" r:id="rId12"/>
    <p:sldId id="278" r:id="rId13"/>
    <p:sldId id="279" r:id="rId14"/>
    <p:sldId id="280" r:id="rId15"/>
    <p:sldId id="269" r:id="rId16"/>
    <p:sldId id="289" r:id="rId17"/>
    <p:sldId id="290" r:id="rId18"/>
    <p:sldId id="291" r:id="rId19"/>
    <p:sldId id="305" r:id="rId20"/>
    <p:sldId id="286" r:id="rId21"/>
    <p:sldId id="293" r:id="rId22"/>
    <p:sldId id="306" r:id="rId23"/>
    <p:sldId id="296" r:id="rId24"/>
    <p:sldId id="297" r:id="rId25"/>
    <p:sldId id="307" r:id="rId26"/>
    <p:sldId id="263" r:id="rId27"/>
    <p:sldId id="270" r:id="rId28"/>
    <p:sldId id="281" r:id="rId29"/>
    <p:sldId id="282" r:id="rId30"/>
    <p:sldId id="283" r:id="rId31"/>
    <p:sldId id="271" r:id="rId32"/>
    <p:sldId id="304" r:id="rId33"/>
    <p:sldId id="303" r:id="rId34"/>
    <p:sldId id="2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49456A-CE2F-49D3-A092-06A86A6120F8}" v="1672" dt="2025-05-10T11:22:59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013C95-E6BF-459B-B17D-713C6380F62E}" type="doc">
      <dgm:prSet loTypeId="urn:microsoft.com/office/officeart/2005/8/layout/hProcess10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pl-PL"/>
        </a:p>
      </dgm:t>
    </dgm:pt>
    <dgm:pt modelId="{EC6DB390-CB17-4933-A4C6-D63E3F2AB2D1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Notebooki</a:t>
          </a:r>
        </a:p>
      </dgm:t>
    </dgm:pt>
    <dgm:pt modelId="{89B52F2F-C454-4DE1-9510-7B1E3F8F4281}" type="parTrans" cxnId="{96764E61-8CAB-4A96-BF32-6F57478FFE23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B343F3A-8F4E-4665-99C1-BAFC2AF0C689}" type="sibTrans" cxnId="{96764E61-8CAB-4A96-BF32-6F57478FFE23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1D280DD5-084E-4D8B-AD5A-15669E2913E9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Skanowanie tabel</a:t>
          </a:r>
        </a:p>
      </dgm:t>
    </dgm:pt>
    <dgm:pt modelId="{A57D81D5-6D07-40E3-ACE4-ACFCC7F89B0D}" type="parTrans" cxnId="{7B738030-C760-4DB9-A35E-A741EEEB6761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8EE9429-93CD-476B-843D-0970315C6FA1}" type="sibTrans" cxnId="{7B738030-C760-4DB9-A35E-A741EEEB6761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D02684A1-8B4E-4E36-AAD6-81E511CBC2FA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Aktualizacja statystyk w </a:t>
          </a:r>
          <a:r>
            <a:rPr lang="pl-PL" dirty="0" err="1">
              <a:latin typeface="Oswald" panose="00000500000000000000" pitchFamily="2" charset="-18"/>
            </a:rPr>
            <a:t>legacy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Hive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Metastore</a:t>
          </a:r>
          <a:endParaRPr lang="pl-PL" dirty="0">
            <a:latin typeface="Oswald" panose="00000500000000000000" pitchFamily="2" charset="-18"/>
          </a:endParaRPr>
        </a:p>
      </dgm:t>
    </dgm:pt>
    <dgm:pt modelId="{AA821B30-EE51-426B-AD36-408FEF12A8EE}" type="parTrans" cxnId="{0AA82488-3E7C-43C0-B4C4-E5234EF66F3C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24C43286-C1E9-4861-93F2-08C1B3D6112D}" type="sibTrans" cxnId="{0AA82488-3E7C-43C0-B4C4-E5234EF66F3C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40391D87-4965-4A40-BA24-AF885B8CB845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Databricks</a:t>
          </a:r>
          <a:endParaRPr lang="pl-PL" dirty="0">
            <a:latin typeface="Oswald" panose="00000500000000000000" pitchFamily="2" charset="-18"/>
          </a:endParaRPr>
        </a:p>
      </dgm:t>
    </dgm:pt>
    <dgm:pt modelId="{80F9F7DC-BC5A-4022-ABA7-88D88DB68170}" type="parTrans" cxnId="{F6AC70AA-12E4-4F04-BFC3-F6A868FA019D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E430DC1-1DC7-454B-B064-BCCDD19F7683}" type="sibTrans" cxnId="{F6AC70AA-12E4-4F04-BFC3-F6A868FA019D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CD14F07A-DCB2-4ECF-9C68-25710A7C849E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Orkiestracja w </a:t>
          </a:r>
          <a:r>
            <a:rPr lang="pl-PL" dirty="0" err="1">
              <a:latin typeface="Oswald" panose="00000500000000000000" pitchFamily="2" charset="-18"/>
            </a:rPr>
            <a:t>Databricks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Workflows</a:t>
          </a:r>
          <a:endParaRPr lang="pl-PL" dirty="0">
            <a:latin typeface="Oswald" panose="00000500000000000000" pitchFamily="2" charset="-18"/>
          </a:endParaRPr>
        </a:p>
      </dgm:t>
    </dgm:pt>
    <dgm:pt modelId="{DD114019-73C9-486A-9420-387D4D263C23}" type="parTrans" cxnId="{6066B07A-55BE-4B38-A643-50450A965A1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F090EB5-C442-432E-802B-904BEEEBC657}" type="sibTrans" cxnId="{6066B07A-55BE-4B38-A643-50450A965A1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8E4C9644-71C2-4663-993D-C742870E5516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Scheduler</a:t>
          </a:r>
          <a:r>
            <a:rPr lang="pl-PL" dirty="0">
              <a:latin typeface="Oswald" panose="00000500000000000000" pitchFamily="2" charset="-18"/>
            </a:rPr>
            <a:t> – zadanie uruchamiane raz w tygodniu</a:t>
          </a:r>
        </a:p>
      </dgm:t>
    </dgm:pt>
    <dgm:pt modelId="{77347492-1E0C-42E6-B0D6-157879D02005}" type="parTrans" cxnId="{1FA538C7-397D-4AFD-9F53-F7B9ADD8F2B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30E46C44-13DE-4BE2-A525-8F2678C16B54}" type="sibTrans" cxnId="{1FA538C7-397D-4AFD-9F53-F7B9ADD8F2B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B76BC54-8374-49FA-BB27-5EA13BFF1DEE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Azure</a:t>
          </a:r>
          <a:r>
            <a:rPr lang="pl-PL" dirty="0">
              <a:latin typeface="Oswald" panose="00000500000000000000" pitchFamily="2" charset="-18"/>
            </a:rPr>
            <a:t> SQL</a:t>
          </a:r>
        </a:p>
      </dgm:t>
    </dgm:pt>
    <dgm:pt modelId="{5795017C-F321-4B42-A0A0-3AF62C9BB1A1}" type="parTrans" cxnId="{712D0EE9-B581-461F-96E3-FCAF824C388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DDB9C59-B0EB-4D39-9AC3-D57560656F78}" type="sibTrans" cxnId="{712D0EE9-B581-461F-96E3-FCAF824C388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065F4F5-5D07-43E5-ADA7-B7F0F90CEDB3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Przechowywanie danych</a:t>
          </a:r>
        </a:p>
      </dgm:t>
    </dgm:pt>
    <dgm:pt modelId="{90FF161E-2185-4457-AE84-E549413B1C95}" type="parTrans" cxnId="{B7BDD15A-D355-4481-BA74-2A0AA6C45D7F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4127D016-118C-4DD2-B781-BBFE2CA56AD5}" type="sibTrans" cxnId="{B7BDD15A-D355-4481-BA74-2A0AA6C45D7F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8A34ABD-8EF8-4748-8987-D9B9AE50D8B0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Power BI</a:t>
          </a:r>
        </a:p>
      </dgm:t>
    </dgm:pt>
    <dgm:pt modelId="{25BFEDDC-FA34-4B7C-A028-69BD2A7673C0}" type="parTrans" cxnId="{F69369C4-8F1F-41C0-BE2F-B697AC1D07C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C29D2CF-506F-4427-9E38-C33111A5BD52}" type="sibTrans" cxnId="{F69369C4-8F1F-41C0-BE2F-B697AC1D07C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313C084-D2A3-4B5E-B840-F0D2AA728803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Przygotowanie danych zgodnie z modelem</a:t>
          </a:r>
        </a:p>
      </dgm:t>
    </dgm:pt>
    <dgm:pt modelId="{5C0CA336-9C6B-4055-8D83-412F843D8D30}" type="parTrans" cxnId="{011371E6-0310-4804-A668-6E4D8CB35B6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D1E98C37-D29B-4224-A3F3-17525D44A9A8}" type="sibTrans" cxnId="{011371E6-0310-4804-A668-6E4D8CB35B6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2539921A-1438-442B-AE3C-89CA38A26C04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INSERT do bazy danych</a:t>
          </a:r>
        </a:p>
      </dgm:t>
    </dgm:pt>
    <dgm:pt modelId="{89164F54-3AEF-4C10-9B6E-331487F37F6C}" type="parTrans" cxnId="{F0AFB00B-87E0-4CCB-B174-9469FB79C6D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B1800E2-4619-42F7-AFEC-12F046EA7151}" type="sibTrans" cxnId="{F0AFB00B-87E0-4CCB-B174-9469FB79C6D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67C2476-7FCA-455C-8D4B-126515CEEAEB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Organizacja kodu – </a:t>
          </a:r>
          <a:r>
            <a:rPr lang="pl-PL" dirty="0" err="1">
              <a:latin typeface="Oswald" panose="00000500000000000000" pitchFamily="2" charset="-18"/>
            </a:rPr>
            <a:t>Databricks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Repos</a:t>
          </a:r>
          <a:endParaRPr lang="pl-PL" dirty="0">
            <a:latin typeface="Oswald" panose="00000500000000000000" pitchFamily="2" charset="-18"/>
          </a:endParaRPr>
        </a:p>
      </dgm:t>
    </dgm:pt>
    <dgm:pt modelId="{5E74F20F-B99F-4F84-8B4D-49D7D0CF4D08}" type="parTrans" cxnId="{114E730C-9F31-475F-B16D-A4ADE9723D0C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9170A09F-62FC-4576-B0E2-1F34B0F9715B}" type="sibTrans" cxnId="{114E730C-9F31-475F-B16D-A4ADE9723D0C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79AEAF2-2AEB-45C4-94A9-D6FDC7035F9F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Data Volume </a:t>
          </a:r>
          <a:r>
            <a:rPr lang="pl-PL" dirty="0" err="1">
              <a:latin typeface="Oswald" panose="00000500000000000000" pitchFamily="2" charset="-18"/>
            </a:rPr>
            <a:t>dashboard</a:t>
          </a:r>
          <a:endParaRPr lang="pl-PL" dirty="0">
            <a:latin typeface="Oswald" panose="00000500000000000000" pitchFamily="2" charset="-18"/>
          </a:endParaRPr>
        </a:p>
      </dgm:t>
    </dgm:pt>
    <dgm:pt modelId="{058034A5-2C9E-4005-8120-19E3A8ACAA6C}" type="parTrans" cxnId="{5831C339-F6D3-4419-9DC5-B752B976321C}">
      <dgm:prSet/>
      <dgm:spPr/>
      <dgm:t>
        <a:bodyPr/>
        <a:lstStyle/>
        <a:p>
          <a:endParaRPr lang="pl-PL"/>
        </a:p>
      </dgm:t>
    </dgm:pt>
    <dgm:pt modelId="{8CA75669-DEB7-4ED9-81F4-9963F3D40ECE}" type="sibTrans" cxnId="{5831C339-F6D3-4419-9DC5-B752B976321C}">
      <dgm:prSet/>
      <dgm:spPr/>
      <dgm:t>
        <a:bodyPr/>
        <a:lstStyle/>
        <a:p>
          <a:endParaRPr lang="pl-PL"/>
        </a:p>
      </dgm:t>
    </dgm:pt>
    <dgm:pt modelId="{C5BAF006-4752-4412-AA96-8B7A4B0940BF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Data </a:t>
          </a:r>
          <a:r>
            <a:rPr lang="pl-PL" dirty="0" err="1">
              <a:latin typeface="Oswald" panose="00000500000000000000" pitchFamily="2" charset="-18"/>
            </a:rPr>
            <a:t>Freshness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dashboard</a:t>
          </a:r>
          <a:endParaRPr lang="pl-PL" dirty="0">
            <a:latin typeface="Oswald" panose="00000500000000000000" pitchFamily="2" charset="-18"/>
          </a:endParaRPr>
        </a:p>
      </dgm:t>
    </dgm:pt>
    <dgm:pt modelId="{8AC0AE2E-FF1C-4019-8961-06C16E650BD1}" type="parTrans" cxnId="{F5DE0FD3-7594-491B-AAF1-A9A1E10D7F7C}">
      <dgm:prSet/>
      <dgm:spPr/>
      <dgm:t>
        <a:bodyPr/>
        <a:lstStyle/>
        <a:p>
          <a:endParaRPr lang="pl-PL"/>
        </a:p>
      </dgm:t>
    </dgm:pt>
    <dgm:pt modelId="{633804BD-15C2-4120-B386-FAD12BCD9A6E}" type="sibTrans" cxnId="{F5DE0FD3-7594-491B-AAF1-A9A1E10D7F7C}">
      <dgm:prSet/>
      <dgm:spPr/>
      <dgm:t>
        <a:bodyPr/>
        <a:lstStyle/>
        <a:p>
          <a:endParaRPr lang="pl-PL"/>
        </a:p>
      </dgm:t>
    </dgm:pt>
    <dgm:pt modelId="{5FB4A26E-7ACB-4CA4-948E-F19F4235F937}" type="pres">
      <dgm:prSet presAssocID="{84013C95-E6BF-459B-B17D-713C6380F62E}" presName="Name0" presStyleCnt="0">
        <dgm:presLayoutVars>
          <dgm:dir/>
          <dgm:resizeHandles val="exact"/>
        </dgm:presLayoutVars>
      </dgm:prSet>
      <dgm:spPr/>
    </dgm:pt>
    <dgm:pt modelId="{30FABE30-46DC-487E-8C69-BA6AEAB8839B}" type="pres">
      <dgm:prSet presAssocID="{EC6DB390-CB17-4933-A4C6-D63E3F2AB2D1}" presName="composite" presStyleCnt="0"/>
      <dgm:spPr/>
    </dgm:pt>
    <dgm:pt modelId="{03024500-5042-414B-9C02-18CFC9E0BFDC}" type="pres">
      <dgm:prSet presAssocID="{EC6DB390-CB17-4933-A4C6-D63E3F2AB2D1}" presName="imagSh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7403FC5-2ADE-4C43-A87C-C83B0A7B6609}" type="pres">
      <dgm:prSet presAssocID="{EC6DB390-CB17-4933-A4C6-D63E3F2AB2D1}" presName="txNode" presStyleLbl="node1" presStyleIdx="0" presStyleCnt="4">
        <dgm:presLayoutVars>
          <dgm:bulletEnabled val="1"/>
        </dgm:presLayoutVars>
      </dgm:prSet>
      <dgm:spPr/>
    </dgm:pt>
    <dgm:pt modelId="{BDA90902-6457-4F4C-AD38-4FD71506900E}" type="pres">
      <dgm:prSet presAssocID="{AB343F3A-8F4E-4665-99C1-BAFC2AF0C689}" presName="sibTrans" presStyleLbl="sibTrans2D1" presStyleIdx="0" presStyleCnt="3"/>
      <dgm:spPr/>
    </dgm:pt>
    <dgm:pt modelId="{ADB2407C-60D7-4C64-ABB2-F83817327506}" type="pres">
      <dgm:prSet presAssocID="{AB343F3A-8F4E-4665-99C1-BAFC2AF0C689}" presName="connTx" presStyleLbl="sibTrans2D1" presStyleIdx="0" presStyleCnt="3"/>
      <dgm:spPr/>
    </dgm:pt>
    <dgm:pt modelId="{2234B778-C44B-429A-9B01-85FE6CB4D3EB}" type="pres">
      <dgm:prSet presAssocID="{40391D87-4965-4A40-BA24-AF885B8CB845}" presName="composite" presStyleCnt="0"/>
      <dgm:spPr/>
    </dgm:pt>
    <dgm:pt modelId="{06C6A691-2F92-44EA-872A-19C42445E640}" type="pres">
      <dgm:prSet presAssocID="{40391D87-4965-4A40-BA24-AF885B8CB845}" presName="imagSh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8441CD7C-B221-4B22-9743-082341A57C76}" type="pres">
      <dgm:prSet presAssocID="{40391D87-4965-4A40-BA24-AF885B8CB845}" presName="txNode" presStyleLbl="node1" presStyleIdx="1" presStyleCnt="4">
        <dgm:presLayoutVars>
          <dgm:bulletEnabled val="1"/>
        </dgm:presLayoutVars>
      </dgm:prSet>
      <dgm:spPr/>
    </dgm:pt>
    <dgm:pt modelId="{926F9449-1D76-41F6-B5DF-4CCD3E3E107F}" type="pres">
      <dgm:prSet presAssocID="{AE430DC1-1DC7-454B-B064-BCCDD19F7683}" presName="sibTrans" presStyleLbl="sibTrans2D1" presStyleIdx="1" presStyleCnt="3"/>
      <dgm:spPr/>
    </dgm:pt>
    <dgm:pt modelId="{46562A88-CCDC-460F-968F-D840312C62CB}" type="pres">
      <dgm:prSet presAssocID="{AE430DC1-1DC7-454B-B064-BCCDD19F7683}" presName="connTx" presStyleLbl="sibTrans2D1" presStyleIdx="1" presStyleCnt="3"/>
      <dgm:spPr/>
    </dgm:pt>
    <dgm:pt modelId="{B34CCBD2-A5B4-4640-B3F9-1A5FF490A80A}" type="pres">
      <dgm:prSet presAssocID="{AB76BC54-8374-49FA-BB27-5EA13BFF1DEE}" presName="composite" presStyleCnt="0"/>
      <dgm:spPr/>
    </dgm:pt>
    <dgm:pt modelId="{9D016845-39BD-437E-A6F9-D7B0A99081C7}" type="pres">
      <dgm:prSet presAssocID="{AB76BC54-8374-49FA-BB27-5EA13BFF1DEE}" presName="imagSh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9620D967-DA22-40FB-A121-5C5C97064F04}" type="pres">
      <dgm:prSet presAssocID="{AB76BC54-8374-49FA-BB27-5EA13BFF1DEE}" presName="txNode" presStyleLbl="node1" presStyleIdx="2" presStyleCnt="4">
        <dgm:presLayoutVars>
          <dgm:bulletEnabled val="1"/>
        </dgm:presLayoutVars>
      </dgm:prSet>
      <dgm:spPr/>
    </dgm:pt>
    <dgm:pt modelId="{0CE072E0-53CB-4656-9D00-B358ABDCD114}" type="pres">
      <dgm:prSet presAssocID="{7DDB9C59-B0EB-4D39-9AC3-D57560656F78}" presName="sibTrans" presStyleLbl="sibTrans2D1" presStyleIdx="2" presStyleCnt="3"/>
      <dgm:spPr/>
    </dgm:pt>
    <dgm:pt modelId="{707A0581-B6F4-4DFA-800C-0633E84766A9}" type="pres">
      <dgm:prSet presAssocID="{7DDB9C59-B0EB-4D39-9AC3-D57560656F78}" presName="connTx" presStyleLbl="sibTrans2D1" presStyleIdx="2" presStyleCnt="3"/>
      <dgm:spPr/>
    </dgm:pt>
    <dgm:pt modelId="{934DE594-29CF-4494-B3C5-76D54868EBFC}" type="pres">
      <dgm:prSet presAssocID="{78A34ABD-8EF8-4748-8987-D9B9AE50D8B0}" presName="composite" presStyleCnt="0"/>
      <dgm:spPr/>
    </dgm:pt>
    <dgm:pt modelId="{0891EE4E-8308-4B1F-BA25-005DCEF8066F}" type="pres">
      <dgm:prSet presAssocID="{78A34ABD-8EF8-4748-8987-D9B9AE50D8B0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1B42C50-9B32-4AF6-B424-98CB47281682}" type="pres">
      <dgm:prSet presAssocID="{78A34ABD-8EF8-4748-8987-D9B9AE50D8B0}" presName="txNode" presStyleLbl="node1" presStyleIdx="3" presStyleCnt="4">
        <dgm:presLayoutVars>
          <dgm:bulletEnabled val="1"/>
        </dgm:presLayoutVars>
      </dgm:prSet>
      <dgm:spPr/>
    </dgm:pt>
  </dgm:ptLst>
  <dgm:cxnLst>
    <dgm:cxn modelId="{A5779E01-7B45-4E20-95D8-4210A0462FB9}" type="presOf" srcId="{84013C95-E6BF-459B-B17D-713C6380F62E}" destId="{5FB4A26E-7ACB-4CA4-948E-F19F4235F937}" srcOrd="0" destOrd="0" presId="urn:microsoft.com/office/officeart/2005/8/layout/hProcess10"/>
    <dgm:cxn modelId="{03CFDA01-E2ED-4431-BE82-A542E477F2F6}" type="presOf" srcId="{2539921A-1438-442B-AE3C-89CA38A26C04}" destId="{E7403FC5-2ADE-4C43-A87C-C83B0A7B6609}" srcOrd="0" destOrd="4" presId="urn:microsoft.com/office/officeart/2005/8/layout/hProcess10"/>
    <dgm:cxn modelId="{F0AFB00B-87E0-4CCB-B174-9469FB79C6D0}" srcId="{EC6DB390-CB17-4933-A4C6-D63E3F2AB2D1}" destId="{2539921A-1438-442B-AE3C-89CA38A26C04}" srcOrd="3" destOrd="0" parTransId="{89164F54-3AEF-4C10-9B6E-331487F37F6C}" sibTransId="{6B1800E2-4619-42F7-AFEC-12F046EA7151}"/>
    <dgm:cxn modelId="{114E730C-9F31-475F-B16D-A4ADE9723D0C}" srcId="{40391D87-4965-4A40-BA24-AF885B8CB845}" destId="{667C2476-7FCA-455C-8D4B-126515CEEAEB}" srcOrd="2" destOrd="0" parTransId="{5E74F20F-B99F-4F84-8B4D-49D7D0CF4D08}" sibTransId="{9170A09F-62FC-4576-B0E2-1F34B0F9715B}"/>
    <dgm:cxn modelId="{8DC1010E-9F48-40CC-BE5D-D36E6E72A423}" type="presOf" srcId="{AB343F3A-8F4E-4665-99C1-BAFC2AF0C689}" destId="{ADB2407C-60D7-4C64-ABB2-F83817327506}" srcOrd="1" destOrd="0" presId="urn:microsoft.com/office/officeart/2005/8/layout/hProcess10"/>
    <dgm:cxn modelId="{D8D5FD13-EC74-4C9E-B7BE-CFA007DE54A2}" type="presOf" srcId="{8E4C9644-71C2-4663-993D-C742870E5516}" destId="{8441CD7C-B221-4B22-9743-082341A57C76}" srcOrd="0" destOrd="2" presId="urn:microsoft.com/office/officeart/2005/8/layout/hProcess10"/>
    <dgm:cxn modelId="{D939101D-1624-4632-B83D-0A988EA5DA26}" type="presOf" srcId="{AE430DC1-1DC7-454B-B064-BCCDD19F7683}" destId="{46562A88-CCDC-460F-968F-D840312C62CB}" srcOrd="1" destOrd="0" presId="urn:microsoft.com/office/officeart/2005/8/layout/hProcess10"/>
    <dgm:cxn modelId="{54BEF51F-0508-4CD2-8064-0EE3FD198B2F}" type="presOf" srcId="{AB76BC54-8374-49FA-BB27-5EA13BFF1DEE}" destId="{9620D967-DA22-40FB-A121-5C5C97064F04}" srcOrd="0" destOrd="0" presId="urn:microsoft.com/office/officeart/2005/8/layout/hProcess10"/>
    <dgm:cxn modelId="{7B738030-C760-4DB9-A35E-A741EEEB6761}" srcId="{EC6DB390-CB17-4933-A4C6-D63E3F2AB2D1}" destId="{1D280DD5-084E-4D8B-AD5A-15669E2913E9}" srcOrd="0" destOrd="0" parTransId="{A57D81D5-6D07-40E3-ACE4-ACFCC7F89B0D}" sibTransId="{68EE9429-93CD-476B-843D-0970315C6FA1}"/>
    <dgm:cxn modelId="{31211432-A1CF-4978-B042-2B579285FF3F}" type="presOf" srcId="{AB343F3A-8F4E-4665-99C1-BAFC2AF0C689}" destId="{BDA90902-6457-4F4C-AD38-4FD71506900E}" srcOrd="0" destOrd="0" presId="urn:microsoft.com/office/officeart/2005/8/layout/hProcess10"/>
    <dgm:cxn modelId="{83493D34-0583-48B4-954F-94B3080FD083}" type="presOf" srcId="{CD14F07A-DCB2-4ECF-9C68-25710A7C849E}" destId="{8441CD7C-B221-4B22-9743-082341A57C76}" srcOrd="0" destOrd="1" presId="urn:microsoft.com/office/officeart/2005/8/layout/hProcess10"/>
    <dgm:cxn modelId="{1E55EA36-F40D-4DE4-A74A-A8BED873C989}" type="presOf" srcId="{7DDB9C59-B0EB-4D39-9AC3-D57560656F78}" destId="{707A0581-B6F4-4DFA-800C-0633E84766A9}" srcOrd="1" destOrd="0" presId="urn:microsoft.com/office/officeart/2005/8/layout/hProcess10"/>
    <dgm:cxn modelId="{5831C339-F6D3-4419-9DC5-B752B976321C}" srcId="{78A34ABD-8EF8-4748-8987-D9B9AE50D8B0}" destId="{579AEAF2-2AEB-45C4-94A9-D6FDC7035F9F}" srcOrd="0" destOrd="0" parTransId="{058034A5-2C9E-4005-8120-19E3A8ACAA6C}" sibTransId="{8CA75669-DEB7-4ED9-81F4-9963F3D40ECE}"/>
    <dgm:cxn modelId="{3389FF3E-A552-4D09-966C-371F79F26C1B}" type="presOf" srcId="{D02684A1-8B4E-4E36-AAD6-81E511CBC2FA}" destId="{E7403FC5-2ADE-4C43-A87C-C83B0A7B6609}" srcOrd="0" destOrd="2" presId="urn:microsoft.com/office/officeart/2005/8/layout/hProcess10"/>
    <dgm:cxn modelId="{96764E61-8CAB-4A96-BF32-6F57478FFE23}" srcId="{84013C95-E6BF-459B-B17D-713C6380F62E}" destId="{EC6DB390-CB17-4933-A4C6-D63E3F2AB2D1}" srcOrd="0" destOrd="0" parTransId="{89B52F2F-C454-4DE1-9510-7B1E3F8F4281}" sibTransId="{AB343F3A-8F4E-4665-99C1-BAFC2AF0C689}"/>
    <dgm:cxn modelId="{577D9967-F606-4626-92A0-4C2467CC488C}" type="presOf" srcId="{7DDB9C59-B0EB-4D39-9AC3-D57560656F78}" destId="{0CE072E0-53CB-4656-9D00-B358ABDCD114}" srcOrd="0" destOrd="0" presId="urn:microsoft.com/office/officeart/2005/8/layout/hProcess10"/>
    <dgm:cxn modelId="{B7AC1D6E-AB50-4EE6-A83B-80ECA0EB5738}" type="presOf" srcId="{78A34ABD-8EF8-4748-8987-D9B9AE50D8B0}" destId="{C1B42C50-9B32-4AF6-B424-98CB47281682}" srcOrd="0" destOrd="0" presId="urn:microsoft.com/office/officeart/2005/8/layout/hProcess10"/>
    <dgm:cxn modelId="{82FBB56E-6D6E-420E-8FE5-38A3FD8C5662}" type="presOf" srcId="{6065F4F5-5D07-43E5-ADA7-B7F0F90CEDB3}" destId="{9620D967-DA22-40FB-A121-5C5C97064F04}" srcOrd="0" destOrd="1" presId="urn:microsoft.com/office/officeart/2005/8/layout/hProcess10"/>
    <dgm:cxn modelId="{A0A38858-A67C-4149-8AAA-B496FEA1B660}" type="presOf" srcId="{AE430DC1-1DC7-454B-B064-BCCDD19F7683}" destId="{926F9449-1D76-41F6-B5DF-4CCD3E3E107F}" srcOrd="0" destOrd="0" presId="urn:microsoft.com/office/officeart/2005/8/layout/hProcess10"/>
    <dgm:cxn modelId="{6066B07A-55BE-4B38-A643-50450A965A12}" srcId="{40391D87-4965-4A40-BA24-AF885B8CB845}" destId="{CD14F07A-DCB2-4ECF-9C68-25710A7C849E}" srcOrd="0" destOrd="0" parTransId="{DD114019-73C9-486A-9420-387D4D263C23}" sibTransId="{5F090EB5-C442-432E-802B-904BEEEBC657}"/>
    <dgm:cxn modelId="{B7BDD15A-D355-4481-BA74-2A0AA6C45D7F}" srcId="{AB76BC54-8374-49FA-BB27-5EA13BFF1DEE}" destId="{6065F4F5-5D07-43E5-ADA7-B7F0F90CEDB3}" srcOrd="0" destOrd="0" parTransId="{90FF161E-2185-4457-AE84-E549413B1C95}" sibTransId="{4127D016-118C-4DD2-B781-BBFE2CA56AD5}"/>
    <dgm:cxn modelId="{7708CF7F-0E72-4C8A-B210-D08479DCD68B}" type="presOf" srcId="{1D280DD5-084E-4D8B-AD5A-15669E2913E9}" destId="{E7403FC5-2ADE-4C43-A87C-C83B0A7B6609}" srcOrd="0" destOrd="1" presId="urn:microsoft.com/office/officeart/2005/8/layout/hProcess10"/>
    <dgm:cxn modelId="{0AA82488-3E7C-43C0-B4C4-E5234EF66F3C}" srcId="{EC6DB390-CB17-4933-A4C6-D63E3F2AB2D1}" destId="{D02684A1-8B4E-4E36-AAD6-81E511CBC2FA}" srcOrd="1" destOrd="0" parTransId="{AA821B30-EE51-426B-AD36-408FEF12A8EE}" sibTransId="{24C43286-C1E9-4861-93F2-08C1B3D6112D}"/>
    <dgm:cxn modelId="{B0E11FA2-74F8-4B5C-AF2C-E30432E01207}" type="presOf" srcId="{40391D87-4965-4A40-BA24-AF885B8CB845}" destId="{8441CD7C-B221-4B22-9743-082341A57C76}" srcOrd="0" destOrd="0" presId="urn:microsoft.com/office/officeart/2005/8/layout/hProcess10"/>
    <dgm:cxn modelId="{F6AC70AA-12E4-4F04-BFC3-F6A868FA019D}" srcId="{84013C95-E6BF-459B-B17D-713C6380F62E}" destId="{40391D87-4965-4A40-BA24-AF885B8CB845}" srcOrd="1" destOrd="0" parTransId="{80F9F7DC-BC5A-4022-ABA7-88D88DB68170}" sibTransId="{AE430DC1-1DC7-454B-B064-BCCDD19F7683}"/>
    <dgm:cxn modelId="{4EF66BB7-7B43-4A87-911E-A6C1D047D498}" type="presOf" srcId="{579AEAF2-2AEB-45C4-94A9-D6FDC7035F9F}" destId="{C1B42C50-9B32-4AF6-B424-98CB47281682}" srcOrd="0" destOrd="1" presId="urn:microsoft.com/office/officeart/2005/8/layout/hProcess10"/>
    <dgm:cxn modelId="{5ED097C3-C39C-47CB-BF32-6B0AE711B9CA}" type="presOf" srcId="{667C2476-7FCA-455C-8D4B-126515CEEAEB}" destId="{8441CD7C-B221-4B22-9743-082341A57C76}" srcOrd="0" destOrd="3" presId="urn:microsoft.com/office/officeart/2005/8/layout/hProcess10"/>
    <dgm:cxn modelId="{F69369C4-8F1F-41C0-BE2F-B697AC1D07C5}" srcId="{84013C95-E6BF-459B-B17D-713C6380F62E}" destId="{78A34ABD-8EF8-4748-8987-D9B9AE50D8B0}" srcOrd="3" destOrd="0" parTransId="{25BFEDDC-FA34-4B7C-A028-69BD2A7673C0}" sibTransId="{5C29D2CF-506F-4427-9E38-C33111A5BD52}"/>
    <dgm:cxn modelId="{1FA538C7-397D-4AFD-9F53-F7B9ADD8F2B0}" srcId="{40391D87-4965-4A40-BA24-AF885B8CB845}" destId="{8E4C9644-71C2-4663-993D-C742870E5516}" srcOrd="1" destOrd="0" parTransId="{77347492-1E0C-42E6-B0D6-157879D02005}" sibTransId="{30E46C44-13DE-4BE2-A525-8F2678C16B54}"/>
    <dgm:cxn modelId="{78C465CF-00B6-4F61-8519-F7284CA41E08}" type="presOf" srcId="{7313C084-D2A3-4B5E-B840-F0D2AA728803}" destId="{E7403FC5-2ADE-4C43-A87C-C83B0A7B6609}" srcOrd="0" destOrd="3" presId="urn:microsoft.com/office/officeart/2005/8/layout/hProcess10"/>
    <dgm:cxn modelId="{F5DE0FD3-7594-491B-AAF1-A9A1E10D7F7C}" srcId="{78A34ABD-8EF8-4748-8987-D9B9AE50D8B0}" destId="{C5BAF006-4752-4412-AA96-8B7A4B0940BF}" srcOrd="1" destOrd="0" parTransId="{8AC0AE2E-FF1C-4019-8961-06C16E650BD1}" sibTransId="{633804BD-15C2-4120-B386-FAD12BCD9A6E}"/>
    <dgm:cxn modelId="{011371E6-0310-4804-A668-6E4D8CB35B65}" srcId="{EC6DB390-CB17-4933-A4C6-D63E3F2AB2D1}" destId="{7313C084-D2A3-4B5E-B840-F0D2AA728803}" srcOrd="2" destOrd="0" parTransId="{5C0CA336-9C6B-4055-8D83-412F843D8D30}" sibTransId="{D1E98C37-D29B-4224-A3F3-17525D44A9A8}"/>
    <dgm:cxn modelId="{712D0EE9-B581-461F-96E3-FCAF824C3882}" srcId="{84013C95-E6BF-459B-B17D-713C6380F62E}" destId="{AB76BC54-8374-49FA-BB27-5EA13BFF1DEE}" srcOrd="2" destOrd="0" parTransId="{5795017C-F321-4B42-A0A0-3AF62C9BB1A1}" sibTransId="{7DDB9C59-B0EB-4D39-9AC3-D57560656F78}"/>
    <dgm:cxn modelId="{FFF8D6F6-62F8-476B-82A2-5D64BBE99304}" type="presOf" srcId="{EC6DB390-CB17-4933-A4C6-D63E3F2AB2D1}" destId="{E7403FC5-2ADE-4C43-A87C-C83B0A7B6609}" srcOrd="0" destOrd="0" presId="urn:microsoft.com/office/officeart/2005/8/layout/hProcess10"/>
    <dgm:cxn modelId="{DB7470F7-FCD6-4DF4-BDA4-94B35F43CDA0}" type="presOf" srcId="{C5BAF006-4752-4412-AA96-8B7A4B0940BF}" destId="{C1B42C50-9B32-4AF6-B424-98CB47281682}" srcOrd="0" destOrd="2" presId="urn:microsoft.com/office/officeart/2005/8/layout/hProcess10"/>
    <dgm:cxn modelId="{48B97F16-09DA-4DD9-B6FD-F5D220DB7207}" type="presParOf" srcId="{5FB4A26E-7ACB-4CA4-948E-F19F4235F937}" destId="{30FABE30-46DC-487E-8C69-BA6AEAB8839B}" srcOrd="0" destOrd="0" presId="urn:microsoft.com/office/officeart/2005/8/layout/hProcess10"/>
    <dgm:cxn modelId="{AF5393CD-F20E-465C-AF0A-22699D17D488}" type="presParOf" srcId="{30FABE30-46DC-487E-8C69-BA6AEAB8839B}" destId="{03024500-5042-414B-9C02-18CFC9E0BFDC}" srcOrd="0" destOrd="0" presId="urn:microsoft.com/office/officeart/2005/8/layout/hProcess10"/>
    <dgm:cxn modelId="{15884E5A-E77E-4722-9668-AC8D47ECC722}" type="presParOf" srcId="{30FABE30-46DC-487E-8C69-BA6AEAB8839B}" destId="{E7403FC5-2ADE-4C43-A87C-C83B0A7B6609}" srcOrd="1" destOrd="0" presId="urn:microsoft.com/office/officeart/2005/8/layout/hProcess10"/>
    <dgm:cxn modelId="{195E74A6-F11B-44A3-A12B-A23E18EAAD9F}" type="presParOf" srcId="{5FB4A26E-7ACB-4CA4-948E-F19F4235F937}" destId="{BDA90902-6457-4F4C-AD38-4FD71506900E}" srcOrd="1" destOrd="0" presId="urn:microsoft.com/office/officeart/2005/8/layout/hProcess10"/>
    <dgm:cxn modelId="{A36D641E-9BF2-4361-BF92-C0641F750A83}" type="presParOf" srcId="{BDA90902-6457-4F4C-AD38-4FD71506900E}" destId="{ADB2407C-60D7-4C64-ABB2-F83817327506}" srcOrd="0" destOrd="0" presId="urn:microsoft.com/office/officeart/2005/8/layout/hProcess10"/>
    <dgm:cxn modelId="{866160C7-FFA5-4703-BFC2-58D6F3418EEC}" type="presParOf" srcId="{5FB4A26E-7ACB-4CA4-948E-F19F4235F937}" destId="{2234B778-C44B-429A-9B01-85FE6CB4D3EB}" srcOrd="2" destOrd="0" presId="urn:microsoft.com/office/officeart/2005/8/layout/hProcess10"/>
    <dgm:cxn modelId="{371B3DEA-4346-4D65-8E11-A32C212B38DC}" type="presParOf" srcId="{2234B778-C44B-429A-9B01-85FE6CB4D3EB}" destId="{06C6A691-2F92-44EA-872A-19C42445E640}" srcOrd="0" destOrd="0" presId="urn:microsoft.com/office/officeart/2005/8/layout/hProcess10"/>
    <dgm:cxn modelId="{D2728890-8E6D-448F-8031-562F0AC0AB9C}" type="presParOf" srcId="{2234B778-C44B-429A-9B01-85FE6CB4D3EB}" destId="{8441CD7C-B221-4B22-9743-082341A57C76}" srcOrd="1" destOrd="0" presId="urn:microsoft.com/office/officeart/2005/8/layout/hProcess10"/>
    <dgm:cxn modelId="{60C39FF0-0B7A-4D92-8CD5-CA34A2B575D9}" type="presParOf" srcId="{5FB4A26E-7ACB-4CA4-948E-F19F4235F937}" destId="{926F9449-1D76-41F6-B5DF-4CCD3E3E107F}" srcOrd="3" destOrd="0" presId="urn:microsoft.com/office/officeart/2005/8/layout/hProcess10"/>
    <dgm:cxn modelId="{17ADB35B-FA38-42BF-8BC8-D385D70A9801}" type="presParOf" srcId="{926F9449-1D76-41F6-B5DF-4CCD3E3E107F}" destId="{46562A88-CCDC-460F-968F-D840312C62CB}" srcOrd="0" destOrd="0" presId="urn:microsoft.com/office/officeart/2005/8/layout/hProcess10"/>
    <dgm:cxn modelId="{876233C8-7E67-4694-9FF6-349D084FDBBA}" type="presParOf" srcId="{5FB4A26E-7ACB-4CA4-948E-F19F4235F937}" destId="{B34CCBD2-A5B4-4640-B3F9-1A5FF490A80A}" srcOrd="4" destOrd="0" presId="urn:microsoft.com/office/officeart/2005/8/layout/hProcess10"/>
    <dgm:cxn modelId="{3F236DA3-42E3-4E8E-9294-C89BB53EA9EC}" type="presParOf" srcId="{B34CCBD2-A5B4-4640-B3F9-1A5FF490A80A}" destId="{9D016845-39BD-437E-A6F9-D7B0A99081C7}" srcOrd="0" destOrd="0" presId="urn:microsoft.com/office/officeart/2005/8/layout/hProcess10"/>
    <dgm:cxn modelId="{8A9BC6C2-E4F1-47B5-B6A1-B9963ABB8888}" type="presParOf" srcId="{B34CCBD2-A5B4-4640-B3F9-1A5FF490A80A}" destId="{9620D967-DA22-40FB-A121-5C5C97064F04}" srcOrd="1" destOrd="0" presId="urn:microsoft.com/office/officeart/2005/8/layout/hProcess10"/>
    <dgm:cxn modelId="{F79EDD4B-C624-48CD-95FA-9CD44C4414C5}" type="presParOf" srcId="{5FB4A26E-7ACB-4CA4-948E-F19F4235F937}" destId="{0CE072E0-53CB-4656-9D00-B358ABDCD114}" srcOrd="5" destOrd="0" presId="urn:microsoft.com/office/officeart/2005/8/layout/hProcess10"/>
    <dgm:cxn modelId="{964145BD-DCC0-4371-BE79-6E09B0C5A17A}" type="presParOf" srcId="{0CE072E0-53CB-4656-9D00-B358ABDCD114}" destId="{707A0581-B6F4-4DFA-800C-0633E84766A9}" srcOrd="0" destOrd="0" presId="urn:microsoft.com/office/officeart/2005/8/layout/hProcess10"/>
    <dgm:cxn modelId="{E7859467-F070-449D-9BF6-117FF1CE2520}" type="presParOf" srcId="{5FB4A26E-7ACB-4CA4-948E-F19F4235F937}" destId="{934DE594-29CF-4494-B3C5-76D54868EBFC}" srcOrd="6" destOrd="0" presId="urn:microsoft.com/office/officeart/2005/8/layout/hProcess10"/>
    <dgm:cxn modelId="{E2DE6DA4-80C6-4978-BFB4-094A0E935248}" type="presParOf" srcId="{934DE594-29CF-4494-B3C5-76D54868EBFC}" destId="{0891EE4E-8308-4B1F-BA25-005DCEF8066F}" srcOrd="0" destOrd="0" presId="urn:microsoft.com/office/officeart/2005/8/layout/hProcess10"/>
    <dgm:cxn modelId="{0A459A99-7348-45B1-9A3D-FE54561A6460}" type="presParOf" srcId="{934DE594-29CF-4494-B3C5-76D54868EBFC}" destId="{C1B42C50-9B32-4AF6-B424-98CB4728168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013C95-E6BF-459B-B17D-713C6380F62E}" type="doc">
      <dgm:prSet loTypeId="urn:microsoft.com/office/officeart/2005/8/layout/hProcess10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pl-PL"/>
        </a:p>
      </dgm:t>
    </dgm:pt>
    <dgm:pt modelId="{EC6DB390-CB17-4933-A4C6-D63E3F2AB2D1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Kod aplikacji</a:t>
          </a:r>
        </a:p>
      </dgm:t>
    </dgm:pt>
    <dgm:pt modelId="{89B52F2F-C454-4DE1-9510-7B1E3F8F4281}" type="parTrans" cxnId="{96764E61-8CAB-4A96-BF32-6F57478FFE23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B343F3A-8F4E-4665-99C1-BAFC2AF0C689}" type="sibTrans" cxnId="{96764E61-8CAB-4A96-BF32-6F57478FFE23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1D280DD5-084E-4D8B-AD5A-15669E2913E9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Query tabel systemowych</a:t>
          </a:r>
        </a:p>
      </dgm:t>
    </dgm:pt>
    <dgm:pt modelId="{A57D81D5-6D07-40E3-ACE4-ACFCC7F89B0D}" type="parTrans" cxnId="{7B738030-C760-4DB9-A35E-A741EEEB6761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8EE9429-93CD-476B-843D-0970315C6FA1}" type="sibTrans" cxnId="{7B738030-C760-4DB9-A35E-A741EEEB6761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40391D87-4965-4A40-BA24-AF885B8CB845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Azure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Functions</a:t>
          </a:r>
          <a:endParaRPr lang="pl-PL" dirty="0">
            <a:latin typeface="Oswald" panose="00000500000000000000" pitchFamily="2" charset="-18"/>
          </a:endParaRPr>
        </a:p>
      </dgm:t>
    </dgm:pt>
    <dgm:pt modelId="{80F9F7DC-BC5A-4022-ABA7-88D88DB68170}" type="parTrans" cxnId="{F6AC70AA-12E4-4F04-BFC3-F6A868FA019D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E430DC1-1DC7-454B-B064-BCCDD19F7683}" type="sibTrans" cxnId="{F6AC70AA-12E4-4F04-BFC3-F6A868FA019D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CD14F07A-DCB2-4ECF-9C68-25710A7C849E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Orkiestracja funkcji</a:t>
          </a:r>
        </a:p>
      </dgm:t>
    </dgm:pt>
    <dgm:pt modelId="{DD114019-73C9-486A-9420-387D4D263C23}" type="parTrans" cxnId="{6066B07A-55BE-4B38-A643-50450A965A1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F090EB5-C442-432E-802B-904BEEEBC657}" type="sibTrans" cxnId="{6066B07A-55BE-4B38-A643-50450A965A1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8E4C9644-71C2-4663-993D-C742870E5516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TimerTrigger</a:t>
          </a:r>
          <a:r>
            <a:rPr lang="pl-PL" dirty="0">
              <a:latin typeface="Oswald" panose="00000500000000000000" pitchFamily="2" charset="-18"/>
            </a:rPr>
            <a:t> – zadanie uruchamiane raz w tygodniu</a:t>
          </a:r>
        </a:p>
      </dgm:t>
    </dgm:pt>
    <dgm:pt modelId="{77347492-1E0C-42E6-B0D6-157879D02005}" type="parTrans" cxnId="{1FA538C7-397D-4AFD-9F53-F7B9ADD8F2B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30E46C44-13DE-4BE2-A525-8F2678C16B54}" type="sibTrans" cxnId="{1FA538C7-397D-4AFD-9F53-F7B9ADD8F2B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B76BC54-8374-49FA-BB27-5EA13BFF1DEE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Azure</a:t>
          </a:r>
          <a:r>
            <a:rPr lang="pl-PL" dirty="0">
              <a:latin typeface="Oswald" panose="00000500000000000000" pitchFamily="2" charset="-18"/>
            </a:rPr>
            <a:t> SQL</a:t>
          </a:r>
        </a:p>
      </dgm:t>
    </dgm:pt>
    <dgm:pt modelId="{5795017C-F321-4B42-A0A0-3AF62C9BB1A1}" type="parTrans" cxnId="{712D0EE9-B581-461F-96E3-FCAF824C388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DDB9C59-B0EB-4D39-9AC3-D57560656F78}" type="sibTrans" cxnId="{712D0EE9-B581-461F-96E3-FCAF824C388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065F4F5-5D07-43E5-ADA7-B7F0F90CEDB3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Przechowywanie danych</a:t>
          </a:r>
        </a:p>
      </dgm:t>
    </dgm:pt>
    <dgm:pt modelId="{90FF161E-2185-4457-AE84-E549413B1C95}" type="parTrans" cxnId="{B7BDD15A-D355-4481-BA74-2A0AA6C45D7F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4127D016-118C-4DD2-B781-BBFE2CA56AD5}" type="sibTrans" cxnId="{B7BDD15A-D355-4481-BA74-2A0AA6C45D7F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8A34ABD-8EF8-4748-8987-D9B9AE50D8B0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Power BI</a:t>
          </a:r>
        </a:p>
      </dgm:t>
    </dgm:pt>
    <dgm:pt modelId="{25BFEDDC-FA34-4B7C-A028-69BD2A7673C0}" type="parTrans" cxnId="{F69369C4-8F1F-41C0-BE2F-B697AC1D07C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C29D2CF-506F-4427-9E38-C33111A5BD52}" type="sibTrans" cxnId="{F69369C4-8F1F-41C0-BE2F-B697AC1D07C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313C084-D2A3-4B5E-B840-F0D2AA728803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Przygotowanie danych zgodnie z modelem</a:t>
          </a:r>
        </a:p>
      </dgm:t>
    </dgm:pt>
    <dgm:pt modelId="{5C0CA336-9C6B-4055-8D83-412F843D8D30}" type="parTrans" cxnId="{011371E6-0310-4804-A668-6E4D8CB35B6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D1E98C37-D29B-4224-A3F3-17525D44A9A8}" type="sibTrans" cxnId="{011371E6-0310-4804-A668-6E4D8CB35B6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2539921A-1438-442B-AE3C-89CA38A26C04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INSERT do bazy danych</a:t>
          </a:r>
        </a:p>
      </dgm:t>
    </dgm:pt>
    <dgm:pt modelId="{89164F54-3AEF-4C10-9B6E-331487F37F6C}" type="parTrans" cxnId="{F0AFB00B-87E0-4CCB-B174-9469FB79C6D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B1800E2-4619-42F7-AFEC-12F046EA7151}" type="sibTrans" cxnId="{F0AFB00B-87E0-4CCB-B174-9469FB79C6D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79AEAF2-2AEB-45C4-94A9-D6FDC7035F9F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Data Volume </a:t>
          </a:r>
          <a:r>
            <a:rPr lang="pl-PL" dirty="0" err="1">
              <a:latin typeface="Oswald" panose="00000500000000000000" pitchFamily="2" charset="-18"/>
            </a:rPr>
            <a:t>dashboard</a:t>
          </a:r>
          <a:endParaRPr lang="pl-PL" dirty="0">
            <a:latin typeface="Oswald" panose="00000500000000000000" pitchFamily="2" charset="-18"/>
          </a:endParaRPr>
        </a:p>
      </dgm:t>
    </dgm:pt>
    <dgm:pt modelId="{058034A5-2C9E-4005-8120-19E3A8ACAA6C}" type="parTrans" cxnId="{5831C339-F6D3-4419-9DC5-B752B976321C}">
      <dgm:prSet/>
      <dgm:spPr/>
      <dgm:t>
        <a:bodyPr/>
        <a:lstStyle/>
        <a:p>
          <a:endParaRPr lang="pl-PL"/>
        </a:p>
      </dgm:t>
    </dgm:pt>
    <dgm:pt modelId="{8CA75669-DEB7-4ED9-81F4-9963F3D40ECE}" type="sibTrans" cxnId="{5831C339-F6D3-4419-9DC5-B752B976321C}">
      <dgm:prSet/>
      <dgm:spPr/>
      <dgm:t>
        <a:bodyPr/>
        <a:lstStyle/>
        <a:p>
          <a:endParaRPr lang="pl-PL"/>
        </a:p>
      </dgm:t>
    </dgm:pt>
    <dgm:pt modelId="{C5BAF006-4752-4412-AA96-8B7A4B0940BF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Data </a:t>
          </a:r>
          <a:r>
            <a:rPr lang="pl-PL" dirty="0" err="1">
              <a:latin typeface="Oswald" panose="00000500000000000000" pitchFamily="2" charset="-18"/>
            </a:rPr>
            <a:t>Freshness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dashboard</a:t>
          </a:r>
          <a:endParaRPr lang="pl-PL" dirty="0">
            <a:latin typeface="Oswald" panose="00000500000000000000" pitchFamily="2" charset="-18"/>
          </a:endParaRPr>
        </a:p>
      </dgm:t>
    </dgm:pt>
    <dgm:pt modelId="{8AC0AE2E-FF1C-4019-8961-06C16E650BD1}" type="parTrans" cxnId="{F5DE0FD3-7594-491B-AAF1-A9A1E10D7F7C}">
      <dgm:prSet/>
      <dgm:spPr/>
      <dgm:t>
        <a:bodyPr/>
        <a:lstStyle/>
        <a:p>
          <a:endParaRPr lang="pl-PL"/>
        </a:p>
      </dgm:t>
    </dgm:pt>
    <dgm:pt modelId="{633804BD-15C2-4120-B386-FAD12BCD9A6E}" type="sibTrans" cxnId="{F5DE0FD3-7594-491B-AAF1-A9A1E10D7F7C}">
      <dgm:prSet/>
      <dgm:spPr/>
      <dgm:t>
        <a:bodyPr/>
        <a:lstStyle/>
        <a:p>
          <a:endParaRPr lang="pl-PL"/>
        </a:p>
      </dgm:t>
    </dgm:pt>
    <dgm:pt modelId="{5FB4A26E-7ACB-4CA4-948E-F19F4235F937}" type="pres">
      <dgm:prSet presAssocID="{84013C95-E6BF-459B-B17D-713C6380F62E}" presName="Name0" presStyleCnt="0">
        <dgm:presLayoutVars>
          <dgm:dir/>
          <dgm:resizeHandles val="exact"/>
        </dgm:presLayoutVars>
      </dgm:prSet>
      <dgm:spPr/>
    </dgm:pt>
    <dgm:pt modelId="{30FABE30-46DC-487E-8C69-BA6AEAB8839B}" type="pres">
      <dgm:prSet presAssocID="{EC6DB390-CB17-4933-A4C6-D63E3F2AB2D1}" presName="composite" presStyleCnt="0"/>
      <dgm:spPr/>
    </dgm:pt>
    <dgm:pt modelId="{03024500-5042-414B-9C02-18CFC9E0BFDC}" type="pres">
      <dgm:prSet presAssocID="{EC6DB390-CB17-4933-A4C6-D63E3F2AB2D1}" presName="imagSh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7403FC5-2ADE-4C43-A87C-C83B0A7B6609}" type="pres">
      <dgm:prSet presAssocID="{EC6DB390-CB17-4933-A4C6-D63E3F2AB2D1}" presName="txNode" presStyleLbl="node1" presStyleIdx="0" presStyleCnt="4">
        <dgm:presLayoutVars>
          <dgm:bulletEnabled val="1"/>
        </dgm:presLayoutVars>
      </dgm:prSet>
      <dgm:spPr/>
    </dgm:pt>
    <dgm:pt modelId="{BDA90902-6457-4F4C-AD38-4FD71506900E}" type="pres">
      <dgm:prSet presAssocID="{AB343F3A-8F4E-4665-99C1-BAFC2AF0C689}" presName="sibTrans" presStyleLbl="sibTrans2D1" presStyleIdx="0" presStyleCnt="3"/>
      <dgm:spPr/>
    </dgm:pt>
    <dgm:pt modelId="{ADB2407C-60D7-4C64-ABB2-F83817327506}" type="pres">
      <dgm:prSet presAssocID="{AB343F3A-8F4E-4665-99C1-BAFC2AF0C689}" presName="connTx" presStyleLbl="sibTrans2D1" presStyleIdx="0" presStyleCnt="3"/>
      <dgm:spPr/>
    </dgm:pt>
    <dgm:pt modelId="{2234B778-C44B-429A-9B01-85FE6CB4D3EB}" type="pres">
      <dgm:prSet presAssocID="{40391D87-4965-4A40-BA24-AF885B8CB845}" presName="composite" presStyleCnt="0"/>
      <dgm:spPr/>
    </dgm:pt>
    <dgm:pt modelId="{06C6A691-2F92-44EA-872A-19C42445E640}" type="pres">
      <dgm:prSet presAssocID="{40391D87-4965-4A40-BA24-AF885B8CB845}" presName="imagSh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441CD7C-B221-4B22-9743-082341A57C76}" type="pres">
      <dgm:prSet presAssocID="{40391D87-4965-4A40-BA24-AF885B8CB845}" presName="txNode" presStyleLbl="node1" presStyleIdx="1" presStyleCnt="4">
        <dgm:presLayoutVars>
          <dgm:bulletEnabled val="1"/>
        </dgm:presLayoutVars>
      </dgm:prSet>
      <dgm:spPr/>
    </dgm:pt>
    <dgm:pt modelId="{926F9449-1D76-41F6-B5DF-4CCD3E3E107F}" type="pres">
      <dgm:prSet presAssocID="{AE430DC1-1DC7-454B-B064-BCCDD19F7683}" presName="sibTrans" presStyleLbl="sibTrans2D1" presStyleIdx="1" presStyleCnt="3"/>
      <dgm:spPr/>
    </dgm:pt>
    <dgm:pt modelId="{46562A88-CCDC-460F-968F-D840312C62CB}" type="pres">
      <dgm:prSet presAssocID="{AE430DC1-1DC7-454B-B064-BCCDD19F7683}" presName="connTx" presStyleLbl="sibTrans2D1" presStyleIdx="1" presStyleCnt="3"/>
      <dgm:spPr/>
    </dgm:pt>
    <dgm:pt modelId="{B34CCBD2-A5B4-4640-B3F9-1A5FF490A80A}" type="pres">
      <dgm:prSet presAssocID="{AB76BC54-8374-49FA-BB27-5EA13BFF1DEE}" presName="composite" presStyleCnt="0"/>
      <dgm:spPr/>
    </dgm:pt>
    <dgm:pt modelId="{9D016845-39BD-437E-A6F9-D7B0A99081C7}" type="pres">
      <dgm:prSet presAssocID="{AB76BC54-8374-49FA-BB27-5EA13BFF1DEE}" presName="imagSh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9620D967-DA22-40FB-A121-5C5C97064F04}" type="pres">
      <dgm:prSet presAssocID="{AB76BC54-8374-49FA-BB27-5EA13BFF1DEE}" presName="txNode" presStyleLbl="node1" presStyleIdx="2" presStyleCnt="4">
        <dgm:presLayoutVars>
          <dgm:bulletEnabled val="1"/>
        </dgm:presLayoutVars>
      </dgm:prSet>
      <dgm:spPr/>
    </dgm:pt>
    <dgm:pt modelId="{0CE072E0-53CB-4656-9D00-B358ABDCD114}" type="pres">
      <dgm:prSet presAssocID="{7DDB9C59-B0EB-4D39-9AC3-D57560656F78}" presName="sibTrans" presStyleLbl="sibTrans2D1" presStyleIdx="2" presStyleCnt="3"/>
      <dgm:spPr/>
    </dgm:pt>
    <dgm:pt modelId="{707A0581-B6F4-4DFA-800C-0633E84766A9}" type="pres">
      <dgm:prSet presAssocID="{7DDB9C59-B0EB-4D39-9AC3-D57560656F78}" presName="connTx" presStyleLbl="sibTrans2D1" presStyleIdx="2" presStyleCnt="3"/>
      <dgm:spPr/>
    </dgm:pt>
    <dgm:pt modelId="{934DE594-29CF-4494-B3C5-76D54868EBFC}" type="pres">
      <dgm:prSet presAssocID="{78A34ABD-8EF8-4748-8987-D9B9AE50D8B0}" presName="composite" presStyleCnt="0"/>
      <dgm:spPr/>
    </dgm:pt>
    <dgm:pt modelId="{0891EE4E-8308-4B1F-BA25-005DCEF8066F}" type="pres">
      <dgm:prSet presAssocID="{78A34ABD-8EF8-4748-8987-D9B9AE50D8B0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1B42C50-9B32-4AF6-B424-98CB47281682}" type="pres">
      <dgm:prSet presAssocID="{78A34ABD-8EF8-4748-8987-D9B9AE50D8B0}" presName="txNode" presStyleLbl="node1" presStyleIdx="3" presStyleCnt="4">
        <dgm:presLayoutVars>
          <dgm:bulletEnabled val="1"/>
        </dgm:presLayoutVars>
      </dgm:prSet>
      <dgm:spPr/>
    </dgm:pt>
  </dgm:ptLst>
  <dgm:cxnLst>
    <dgm:cxn modelId="{A5779E01-7B45-4E20-95D8-4210A0462FB9}" type="presOf" srcId="{84013C95-E6BF-459B-B17D-713C6380F62E}" destId="{5FB4A26E-7ACB-4CA4-948E-F19F4235F937}" srcOrd="0" destOrd="0" presId="urn:microsoft.com/office/officeart/2005/8/layout/hProcess10"/>
    <dgm:cxn modelId="{03CFDA01-E2ED-4431-BE82-A542E477F2F6}" type="presOf" srcId="{2539921A-1438-442B-AE3C-89CA38A26C04}" destId="{E7403FC5-2ADE-4C43-A87C-C83B0A7B6609}" srcOrd="0" destOrd="3" presId="urn:microsoft.com/office/officeart/2005/8/layout/hProcess10"/>
    <dgm:cxn modelId="{F0AFB00B-87E0-4CCB-B174-9469FB79C6D0}" srcId="{EC6DB390-CB17-4933-A4C6-D63E3F2AB2D1}" destId="{2539921A-1438-442B-AE3C-89CA38A26C04}" srcOrd="2" destOrd="0" parTransId="{89164F54-3AEF-4C10-9B6E-331487F37F6C}" sibTransId="{6B1800E2-4619-42F7-AFEC-12F046EA7151}"/>
    <dgm:cxn modelId="{8DC1010E-9F48-40CC-BE5D-D36E6E72A423}" type="presOf" srcId="{AB343F3A-8F4E-4665-99C1-BAFC2AF0C689}" destId="{ADB2407C-60D7-4C64-ABB2-F83817327506}" srcOrd="1" destOrd="0" presId="urn:microsoft.com/office/officeart/2005/8/layout/hProcess10"/>
    <dgm:cxn modelId="{D8D5FD13-EC74-4C9E-B7BE-CFA007DE54A2}" type="presOf" srcId="{8E4C9644-71C2-4663-993D-C742870E5516}" destId="{8441CD7C-B221-4B22-9743-082341A57C76}" srcOrd="0" destOrd="2" presId="urn:microsoft.com/office/officeart/2005/8/layout/hProcess10"/>
    <dgm:cxn modelId="{D939101D-1624-4632-B83D-0A988EA5DA26}" type="presOf" srcId="{AE430DC1-1DC7-454B-B064-BCCDD19F7683}" destId="{46562A88-CCDC-460F-968F-D840312C62CB}" srcOrd="1" destOrd="0" presId="urn:microsoft.com/office/officeart/2005/8/layout/hProcess10"/>
    <dgm:cxn modelId="{54BEF51F-0508-4CD2-8064-0EE3FD198B2F}" type="presOf" srcId="{AB76BC54-8374-49FA-BB27-5EA13BFF1DEE}" destId="{9620D967-DA22-40FB-A121-5C5C97064F04}" srcOrd="0" destOrd="0" presId="urn:microsoft.com/office/officeart/2005/8/layout/hProcess10"/>
    <dgm:cxn modelId="{7B738030-C760-4DB9-A35E-A741EEEB6761}" srcId="{EC6DB390-CB17-4933-A4C6-D63E3F2AB2D1}" destId="{1D280DD5-084E-4D8B-AD5A-15669E2913E9}" srcOrd="0" destOrd="0" parTransId="{A57D81D5-6D07-40E3-ACE4-ACFCC7F89B0D}" sibTransId="{68EE9429-93CD-476B-843D-0970315C6FA1}"/>
    <dgm:cxn modelId="{31211432-A1CF-4978-B042-2B579285FF3F}" type="presOf" srcId="{AB343F3A-8F4E-4665-99C1-BAFC2AF0C689}" destId="{BDA90902-6457-4F4C-AD38-4FD71506900E}" srcOrd="0" destOrd="0" presId="urn:microsoft.com/office/officeart/2005/8/layout/hProcess10"/>
    <dgm:cxn modelId="{83493D34-0583-48B4-954F-94B3080FD083}" type="presOf" srcId="{CD14F07A-DCB2-4ECF-9C68-25710A7C849E}" destId="{8441CD7C-B221-4B22-9743-082341A57C76}" srcOrd="0" destOrd="1" presId="urn:microsoft.com/office/officeart/2005/8/layout/hProcess10"/>
    <dgm:cxn modelId="{1E55EA36-F40D-4DE4-A74A-A8BED873C989}" type="presOf" srcId="{7DDB9C59-B0EB-4D39-9AC3-D57560656F78}" destId="{707A0581-B6F4-4DFA-800C-0633E84766A9}" srcOrd="1" destOrd="0" presId="urn:microsoft.com/office/officeart/2005/8/layout/hProcess10"/>
    <dgm:cxn modelId="{5831C339-F6D3-4419-9DC5-B752B976321C}" srcId="{78A34ABD-8EF8-4748-8987-D9B9AE50D8B0}" destId="{579AEAF2-2AEB-45C4-94A9-D6FDC7035F9F}" srcOrd="0" destOrd="0" parTransId="{058034A5-2C9E-4005-8120-19E3A8ACAA6C}" sibTransId="{8CA75669-DEB7-4ED9-81F4-9963F3D40ECE}"/>
    <dgm:cxn modelId="{96764E61-8CAB-4A96-BF32-6F57478FFE23}" srcId="{84013C95-E6BF-459B-B17D-713C6380F62E}" destId="{EC6DB390-CB17-4933-A4C6-D63E3F2AB2D1}" srcOrd="0" destOrd="0" parTransId="{89B52F2F-C454-4DE1-9510-7B1E3F8F4281}" sibTransId="{AB343F3A-8F4E-4665-99C1-BAFC2AF0C689}"/>
    <dgm:cxn modelId="{577D9967-F606-4626-92A0-4C2467CC488C}" type="presOf" srcId="{7DDB9C59-B0EB-4D39-9AC3-D57560656F78}" destId="{0CE072E0-53CB-4656-9D00-B358ABDCD114}" srcOrd="0" destOrd="0" presId="urn:microsoft.com/office/officeart/2005/8/layout/hProcess10"/>
    <dgm:cxn modelId="{B7AC1D6E-AB50-4EE6-A83B-80ECA0EB5738}" type="presOf" srcId="{78A34ABD-8EF8-4748-8987-D9B9AE50D8B0}" destId="{C1B42C50-9B32-4AF6-B424-98CB47281682}" srcOrd="0" destOrd="0" presId="urn:microsoft.com/office/officeart/2005/8/layout/hProcess10"/>
    <dgm:cxn modelId="{82FBB56E-6D6E-420E-8FE5-38A3FD8C5662}" type="presOf" srcId="{6065F4F5-5D07-43E5-ADA7-B7F0F90CEDB3}" destId="{9620D967-DA22-40FB-A121-5C5C97064F04}" srcOrd="0" destOrd="1" presId="urn:microsoft.com/office/officeart/2005/8/layout/hProcess10"/>
    <dgm:cxn modelId="{A0A38858-A67C-4149-8AAA-B496FEA1B660}" type="presOf" srcId="{AE430DC1-1DC7-454B-B064-BCCDD19F7683}" destId="{926F9449-1D76-41F6-B5DF-4CCD3E3E107F}" srcOrd="0" destOrd="0" presId="urn:microsoft.com/office/officeart/2005/8/layout/hProcess10"/>
    <dgm:cxn modelId="{6066B07A-55BE-4B38-A643-50450A965A12}" srcId="{40391D87-4965-4A40-BA24-AF885B8CB845}" destId="{CD14F07A-DCB2-4ECF-9C68-25710A7C849E}" srcOrd="0" destOrd="0" parTransId="{DD114019-73C9-486A-9420-387D4D263C23}" sibTransId="{5F090EB5-C442-432E-802B-904BEEEBC657}"/>
    <dgm:cxn modelId="{B7BDD15A-D355-4481-BA74-2A0AA6C45D7F}" srcId="{AB76BC54-8374-49FA-BB27-5EA13BFF1DEE}" destId="{6065F4F5-5D07-43E5-ADA7-B7F0F90CEDB3}" srcOrd="0" destOrd="0" parTransId="{90FF161E-2185-4457-AE84-E549413B1C95}" sibTransId="{4127D016-118C-4DD2-B781-BBFE2CA56AD5}"/>
    <dgm:cxn modelId="{7708CF7F-0E72-4C8A-B210-D08479DCD68B}" type="presOf" srcId="{1D280DD5-084E-4D8B-AD5A-15669E2913E9}" destId="{E7403FC5-2ADE-4C43-A87C-C83B0A7B6609}" srcOrd="0" destOrd="1" presId="urn:microsoft.com/office/officeart/2005/8/layout/hProcess10"/>
    <dgm:cxn modelId="{B0E11FA2-74F8-4B5C-AF2C-E30432E01207}" type="presOf" srcId="{40391D87-4965-4A40-BA24-AF885B8CB845}" destId="{8441CD7C-B221-4B22-9743-082341A57C76}" srcOrd="0" destOrd="0" presId="urn:microsoft.com/office/officeart/2005/8/layout/hProcess10"/>
    <dgm:cxn modelId="{F6AC70AA-12E4-4F04-BFC3-F6A868FA019D}" srcId="{84013C95-E6BF-459B-B17D-713C6380F62E}" destId="{40391D87-4965-4A40-BA24-AF885B8CB845}" srcOrd="1" destOrd="0" parTransId="{80F9F7DC-BC5A-4022-ABA7-88D88DB68170}" sibTransId="{AE430DC1-1DC7-454B-B064-BCCDD19F7683}"/>
    <dgm:cxn modelId="{4EF66BB7-7B43-4A87-911E-A6C1D047D498}" type="presOf" srcId="{579AEAF2-2AEB-45C4-94A9-D6FDC7035F9F}" destId="{C1B42C50-9B32-4AF6-B424-98CB47281682}" srcOrd="0" destOrd="1" presId="urn:microsoft.com/office/officeart/2005/8/layout/hProcess10"/>
    <dgm:cxn modelId="{F69369C4-8F1F-41C0-BE2F-B697AC1D07C5}" srcId="{84013C95-E6BF-459B-B17D-713C6380F62E}" destId="{78A34ABD-8EF8-4748-8987-D9B9AE50D8B0}" srcOrd="3" destOrd="0" parTransId="{25BFEDDC-FA34-4B7C-A028-69BD2A7673C0}" sibTransId="{5C29D2CF-506F-4427-9E38-C33111A5BD52}"/>
    <dgm:cxn modelId="{1FA538C7-397D-4AFD-9F53-F7B9ADD8F2B0}" srcId="{40391D87-4965-4A40-BA24-AF885B8CB845}" destId="{8E4C9644-71C2-4663-993D-C742870E5516}" srcOrd="1" destOrd="0" parTransId="{77347492-1E0C-42E6-B0D6-157879D02005}" sibTransId="{30E46C44-13DE-4BE2-A525-8F2678C16B54}"/>
    <dgm:cxn modelId="{78C465CF-00B6-4F61-8519-F7284CA41E08}" type="presOf" srcId="{7313C084-D2A3-4B5E-B840-F0D2AA728803}" destId="{E7403FC5-2ADE-4C43-A87C-C83B0A7B6609}" srcOrd="0" destOrd="2" presId="urn:microsoft.com/office/officeart/2005/8/layout/hProcess10"/>
    <dgm:cxn modelId="{F5DE0FD3-7594-491B-AAF1-A9A1E10D7F7C}" srcId="{78A34ABD-8EF8-4748-8987-D9B9AE50D8B0}" destId="{C5BAF006-4752-4412-AA96-8B7A4B0940BF}" srcOrd="1" destOrd="0" parTransId="{8AC0AE2E-FF1C-4019-8961-06C16E650BD1}" sibTransId="{633804BD-15C2-4120-B386-FAD12BCD9A6E}"/>
    <dgm:cxn modelId="{011371E6-0310-4804-A668-6E4D8CB35B65}" srcId="{EC6DB390-CB17-4933-A4C6-D63E3F2AB2D1}" destId="{7313C084-D2A3-4B5E-B840-F0D2AA728803}" srcOrd="1" destOrd="0" parTransId="{5C0CA336-9C6B-4055-8D83-412F843D8D30}" sibTransId="{D1E98C37-D29B-4224-A3F3-17525D44A9A8}"/>
    <dgm:cxn modelId="{712D0EE9-B581-461F-96E3-FCAF824C3882}" srcId="{84013C95-E6BF-459B-B17D-713C6380F62E}" destId="{AB76BC54-8374-49FA-BB27-5EA13BFF1DEE}" srcOrd="2" destOrd="0" parTransId="{5795017C-F321-4B42-A0A0-3AF62C9BB1A1}" sibTransId="{7DDB9C59-B0EB-4D39-9AC3-D57560656F78}"/>
    <dgm:cxn modelId="{FFF8D6F6-62F8-476B-82A2-5D64BBE99304}" type="presOf" srcId="{EC6DB390-CB17-4933-A4C6-D63E3F2AB2D1}" destId="{E7403FC5-2ADE-4C43-A87C-C83B0A7B6609}" srcOrd="0" destOrd="0" presId="urn:microsoft.com/office/officeart/2005/8/layout/hProcess10"/>
    <dgm:cxn modelId="{DB7470F7-FCD6-4DF4-BDA4-94B35F43CDA0}" type="presOf" srcId="{C5BAF006-4752-4412-AA96-8B7A4B0940BF}" destId="{C1B42C50-9B32-4AF6-B424-98CB47281682}" srcOrd="0" destOrd="2" presId="urn:microsoft.com/office/officeart/2005/8/layout/hProcess10"/>
    <dgm:cxn modelId="{48B97F16-09DA-4DD9-B6FD-F5D220DB7207}" type="presParOf" srcId="{5FB4A26E-7ACB-4CA4-948E-F19F4235F937}" destId="{30FABE30-46DC-487E-8C69-BA6AEAB8839B}" srcOrd="0" destOrd="0" presId="urn:microsoft.com/office/officeart/2005/8/layout/hProcess10"/>
    <dgm:cxn modelId="{AF5393CD-F20E-465C-AF0A-22699D17D488}" type="presParOf" srcId="{30FABE30-46DC-487E-8C69-BA6AEAB8839B}" destId="{03024500-5042-414B-9C02-18CFC9E0BFDC}" srcOrd="0" destOrd="0" presId="urn:microsoft.com/office/officeart/2005/8/layout/hProcess10"/>
    <dgm:cxn modelId="{15884E5A-E77E-4722-9668-AC8D47ECC722}" type="presParOf" srcId="{30FABE30-46DC-487E-8C69-BA6AEAB8839B}" destId="{E7403FC5-2ADE-4C43-A87C-C83B0A7B6609}" srcOrd="1" destOrd="0" presId="urn:microsoft.com/office/officeart/2005/8/layout/hProcess10"/>
    <dgm:cxn modelId="{195E74A6-F11B-44A3-A12B-A23E18EAAD9F}" type="presParOf" srcId="{5FB4A26E-7ACB-4CA4-948E-F19F4235F937}" destId="{BDA90902-6457-4F4C-AD38-4FD71506900E}" srcOrd="1" destOrd="0" presId="urn:microsoft.com/office/officeart/2005/8/layout/hProcess10"/>
    <dgm:cxn modelId="{A36D641E-9BF2-4361-BF92-C0641F750A83}" type="presParOf" srcId="{BDA90902-6457-4F4C-AD38-4FD71506900E}" destId="{ADB2407C-60D7-4C64-ABB2-F83817327506}" srcOrd="0" destOrd="0" presId="urn:microsoft.com/office/officeart/2005/8/layout/hProcess10"/>
    <dgm:cxn modelId="{866160C7-FFA5-4703-BFC2-58D6F3418EEC}" type="presParOf" srcId="{5FB4A26E-7ACB-4CA4-948E-F19F4235F937}" destId="{2234B778-C44B-429A-9B01-85FE6CB4D3EB}" srcOrd="2" destOrd="0" presId="urn:microsoft.com/office/officeart/2005/8/layout/hProcess10"/>
    <dgm:cxn modelId="{371B3DEA-4346-4D65-8E11-A32C212B38DC}" type="presParOf" srcId="{2234B778-C44B-429A-9B01-85FE6CB4D3EB}" destId="{06C6A691-2F92-44EA-872A-19C42445E640}" srcOrd="0" destOrd="0" presId="urn:microsoft.com/office/officeart/2005/8/layout/hProcess10"/>
    <dgm:cxn modelId="{D2728890-8E6D-448F-8031-562F0AC0AB9C}" type="presParOf" srcId="{2234B778-C44B-429A-9B01-85FE6CB4D3EB}" destId="{8441CD7C-B221-4B22-9743-082341A57C76}" srcOrd="1" destOrd="0" presId="urn:microsoft.com/office/officeart/2005/8/layout/hProcess10"/>
    <dgm:cxn modelId="{60C39FF0-0B7A-4D92-8CD5-CA34A2B575D9}" type="presParOf" srcId="{5FB4A26E-7ACB-4CA4-948E-F19F4235F937}" destId="{926F9449-1D76-41F6-B5DF-4CCD3E3E107F}" srcOrd="3" destOrd="0" presId="urn:microsoft.com/office/officeart/2005/8/layout/hProcess10"/>
    <dgm:cxn modelId="{17ADB35B-FA38-42BF-8BC8-D385D70A9801}" type="presParOf" srcId="{926F9449-1D76-41F6-B5DF-4CCD3E3E107F}" destId="{46562A88-CCDC-460F-968F-D840312C62CB}" srcOrd="0" destOrd="0" presId="urn:microsoft.com/office/officeart/2005/8/layout/hProcess10"/>
    <dgm:cxn modelId="{876233C8-7E67-4694-9FF6-349D084FDBBA}" type="presParOf" srcId="{5FB4A26E-7ACB-4CA4-948E-F19F4235F937}" destId="{B34CCBD2-A5B4-4640-B3F9-1A5FF490A80A}" srcOrd="4" destOrd="0" presId="urn:microsoft.com/office/officeart/2005/8/layout/hProcess10"/>
    <dgm:cxn modelId="{3F236DA3-42E3-4E8E-9294-C89BB53EA9EC}" type="presParOf" srcId="{B34CCBD2-A5B4-4640-B3F9-1A5FF490A80A}" destId="{9D016845-39BD-437E-A6F9-D7B0A99081C7}" srcOrd="0" destOrd="0" presId="urn:microsoft.com/office/officeart/2005/8/layout/hProcess10"/>
    <dgm:cxn modelId="{8A9BC6C2-E4F1-47B5-B6A1-B9963ABB8888}" type="presParOf" srcId="{B34CCBD2-A5B4-4640-B3F9-1A5FF490A80A}" destId="{9620D967-DA22-40FB-A121-5C5C97064F04}" srcOrd="1" destOrd="0" presId="urn:microsoft.com/office/officeart/2005/8/layout/hProcess10"/>
    <dgm:cxn modelId="{F79EDD4B-C624-48CD-95FA-9CD44C4414C5}" type="presParOf" srcId="{5FB4A26E-7ACB-4CA4-948E-F19F4235F937}" destId="{0CE072E0-53CB-4656-9D00-B358ABDCD114}" srcOrd="5" destOrd="0" presId="urn:microsoft.com/office/officeart/2005/8/layout/hProcess10"/>
    <dgm:cxn modelId="{964145BD-DCC0-4371-BE79-6E09B0C5A17A}" type="presParOf" srcId="{0CE072E0-53CB-4656-9D00-B358ABDCD114}" destId="{707A0581-B6F4-4DFA-800C-0633E84766A9}" srcOrd="0" destOrd="0" presId="urn:microsoft.com/office/officeart/2005/8/layout/hProcess10"/>
    <dgm:cxn modelId="{E7859467-F070-449D-9BF6-117FF1CE2520}" type="presParOf" srcId="{5FB4A26E-7ACB-4CA4-948E-F19F4235F937}" destId="{934DE594-29CF-4494-B3C5-76D54868EBFC}" srcOrd="6" destOrd="0" presId="urn:microsoft.com/office/officeart/2005/8/layout/hProcess10"/>
    <dgm:cxn modelId="{E2DE6DA4-80C6-4978-BFB4-094A0E935248}" type="presParOf" srcId="{934DE594-29CF-4494-B3C5-76D54868EBFC}" destId="{0891EE4E-8308-4B1F-BA25-005DCEF8066F}" srcOrd="0" destOrd="0" presId="urn:microsoft.com/office/officeart/2005/8/layout/hProcess10"/>
    <dgm:cxn modelId="{0A459A99-7348-45B1-9A3D-FE54561A6460}" type="presParOf" srcId="{934DE594-29CF-4494-B3C5-76D54868EBFC}" destId="{C1B42C50-9B32-4AF6-B424-98CB4728168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013C95-E6BF-459B-B17D-713C6380F62E}" type="doc">
      <dgm:prSet loTypeId="urn:microsoft.com/office/officeart/2005/8/layout/hProcess10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pl-PL"/>
        </a:p>
      </dgm:t>
    </dgm:pt>
    <dgm:pt modelId="{EC6DB390-CB17-4933-A4C6-D63E3F2AB2D1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Kod aplikacji</a:t>
          </a:r>
        </a:p>
      </dgm:t>
    </dgm:pt>
    <dgm:pt modelId="{89B52F2F-C454-4DE1-9510-7B1E3F8F4281}" type="parTrans" cxnId="{96764E61-8CAB-4A96-BF32-6F57478FFE23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B343F3A-8F4E-4665-99C1-BAFC2AF0C689}" type="sibTrans" cxnId="{96764E61-8CAB-4A96-BF32-6F57478FFE23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1D280DD5-084E-4D8B-AD5A-15669E2913E9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Zapytania REST API lub wewnętrznych baz danych</a:t>
          </a:r>
        </a:p>
      </dgm:t>
    </dgm:pt>
    <dgm:pt modelId="{A57D81D5-6D07-40E3-ACE4-ACFCC7F89B0D}" type="parTrans" cxnId="{7B738030-C760-4DB9-A35E-A741EEEB6761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8EE9429-93CD-476B-843D-0970315C6FA1}" type="sibTrans" cxnId="{7B738030-C760-4DB9-A35E-A741EEEB6761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40391D87-4965-4A40-BA24-AF885B8CB845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Azure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Functions</a:t>
          </a:r>
          <a:endParaRPr lang="pl-PL" dirty="0">
            <a:latin typeface="Oswald" panose="00000500000000000000" pitchFamily="2" charset="-18"/>
          </a:endParaRPr>
        </a:p>
      </dgm:t>
    </dgm:pt>
    <dgm:pt modelId="{80F9F7DC-BC5A-4022-ABA7-88D88DB68170}" type="parTrans" cxnId="{F6AC70AA-12E4-4F04-BFC3-F6A868FA019D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E430DC1-1DC7-454B-B064-BCCDD19F7683}" type="sibTrans" cxnId="{F6AC70AA-12E4-4F04-BFC3-F6A868FA019D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CD14F07A-DCB2-4ECF-9C68-25710A7C849E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Orkiestracja funkcji</a:t>
          </a:r>
        </a:p>
      </dgm:t>
    </dgm:pt>
    <dgm:pt modelId="{DD114019-73C9-486A-9420-387D4D263C23}" type="parTrans" cxnId="{6066B07A-55BE-4B38-A643-50450A965A1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F090EB5-C442-432E-802B-904BEEEBC657}" type="sibTrans" cxnId="{6066B07A-55BE-4B38-A643-50450A965A1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8E4C9644-71C2-4663-993D-C742870E5516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TimerTrigger</a:t>
          </a:r>
          <a:r>
            <a:rPr lang="pl-PL" dirty="0">
              <a:latin typeface="Oswald" panose="00000500000000000000" pitchFamily="2" charset="-18"/>
            </a:rPr>
            <a:t> – zadanie uruchamiane raz dziennie</a:t>
          </a:r>
        </a:p>
      </dgm:t>
    </dgm:pt>
    <dgm:pt modelId="{77347492-1E0C-42E6-B0D6-157879D02005}" type="parTrans" cxnId="{1FA538C7-397D-4AFD-9F53-F7B9ADD8F2B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30E46C44-13DE-4BE2-A525-8F2678C16B54}" type="sibTrans" cxnId="{1FA538C7-397D-4AFD-9F53-F7B9ADD8F2B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B76BC54-8374-49FA-BB27-5EA13BFF1DEE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Azure</a:t>
          </a:r>
          <a:r>
            <a:rPr lang="pl-PL" dirty="0">
              <a:latin typeface="Oswald" panose="00000500000000000000" pitchFamily="2" charset="-18"/>
            </a:rPr>
            <a:t> SQL</a:t>
          </a:r>
        </a:p>
      </dgm:t>
    </dgm:pt>
    <dgm:pt modelId="{5795017C-F321-4B42-A0A0-3AF62C9BB1A1}" type="parTrans" cxnId="{712D0EE9-B581-461F-96E3-FCAF824C388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DDB9C59-B0EB-4D39-9AC3-D57560656F78}" type="sibTrans" cxnId="{712D0EE9-B581-461F-96E3-FCAF824C388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065F4F5-5D07-43E5-ADA7-B7F0F90CEDB3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Przechowywanie danych</a:t>
          </a:r>
        </a:p>
      </dgm:t>
    </dgm:pt>
    <dgm:pt modelId="{90FF161E-2185-4457-AE84-E549413B1C95}" type="parTrans" cxnId="{B7BDD15A-D355-4481-BA74-2A0AA6C45D7F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4127D016-118C-4DD2-B781-BBFE2CA56AD5}" type="sibTrans" cxnId="{B7BDD15A-D355-4481-BA74-2A0AA6C45D7F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8A34ABD-8EF8-4748-8987-D9B9AE50D8B0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Power BI</a:t>
          </a:r>
        </a:p>
      </dgm:t>
    </dgm:pt>
    <dgm:pt modelId="{25BFEDDC-FA34-4B7C-A028-69BD2A7673C0}" type="parTrans" cxnId="{F69369C4-8F1F-41C0-BE2F-B697AC1D07C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C29D2CF-506F-4427-9E38-C33111A5BD52}" type="sibTrans" cxnId="{F69369C4-8F1F-41C0-BE2F-B697AC1D07C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313C084-D2A3-4B5E-B840-F0D2AA728803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Przygotowanie danych zgodnie z modelem</a:t>
          </a:r>
        </a:p>
      </dgm:t>
    </dgm:pt>
    <dgm:pt modelId="{5C0CA336-9C6B-4055-8D83-412F843D8D30}" type="parTrans" cxnId="{011371E6-0310-4804-A668-6E4D8CB35B6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D1E98C37-D29B-4224-A3F3-17525D44A9A8}" type="sibTrans" cxnId="{011371E6-0310-4804-A668-6E4D8CB35B6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2539921A-1438-442B-AE3C-89CA38A26C04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INSERT do bazy danych</a:t>
          </a:r>
        </a:p>
      </dgm:t>
    </dgm:pt>
    <dgm:pt modelId="{89164F54-3AEF-4C10-9B6E-331487F37F6C}" type="parTrans" cxnId="{F0AFB00B-87E0-4CCB-B174-9469FB79C6D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B1800E2-4619-42F7-AFEC-12F046EA7151}" type="sibTrans" cxnId="{F0AFB00B-87E0-4CCB-B174-9469FB79C6D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79AEAF2-2AEB-45C4-94A9-D6FDC7035F9F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Job </a:t>
          </a:r>
          <a:r>
            <a:rPr lang="pl-PL" dirty="0" err="1">
              <a:latin typeface="Oswald" panose="00000500000000000000" pitchFamily="2" charset="-18"/>
            </a:rPr>
            <a:t>Health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dashboard</a:t>
          </a:r>
          <a:endParaRPr lang="pl-PL" dirty="0">
            <a:latin typeface="Oswald" panose="00000500000000000000" pitchFamily="2" charset="-18"/>
          </a:endParaRPr>
        </a:p>
      </dgm:t>
    </dgm:pt>
    <dgm:pt modelId="{058034A5-2C9E-4005-8120-19E3A8ACAA6C}" type="parTrans" cxnId="{5831C339-F6D3-4419-9DC5-B752B976321C}">
      <dgm:prSet/>
      <dgm:spPr/>
      <dgm:t>
        <a:bodyPr/>
        <a:lstStyle/>
        <a:p>
          <a:endParaRPr lang="pl-PL"/>
        </a:p>
      </dgm:t>
    </dgm:pt>
    <dgm:pt modelId="{8CA75669-DEB7-4ED9-81F4-9963F3D40ECE}" type="sibTrans" cxnId="{5831C339-F6D3-4419-9DC5-B752B976321C}">
      <dgm:prSet/>
      <dgm:spPr/>
      <dgm:t>
        <a:bodyPr/>
        <a:lstStyle/>
        <a:p>
          <a:endParaRPr lang="pl-PL"/>
        </a:p>
      </dgm:t>
    </dgm:pt>
    <dgm:pt modelId="{C5BAF006-4752-4412-AA96-8B7A4B0940BF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Job </a:t>
          </a:r>
          <a:r>
            <a:rPr lang="pl-PL" dirty="0" err="1">
              <a:latin typeface="Oswald" panose="00000500000000000000" pitchFamily="2" charset="-18"/>
            </a:rPr>
            <a:t>Errors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dashboard</a:t>
          </a:r>
          <a:endParaRPr lang="pl-PL" dirty="0">
            <a:latin typeface="Oswald" panose="00000500000000000000" pitchFamily="2" charset="-18"/>
          </a:endParaRPr>
        </a:p>
      </dgm:t>
    </dgm:pt>
    <dgm:pt modelId="{8AC0AE2E-FF1C-4019-8961-06C16E650BD1}" type="parTrans" cxnId="{F5DE0FD3-7594-491B-AAF1-A9A1E10D7F7C}">
      <dgm:prSet/>
      <dgm:spPr/>
      <dgm:t>
        <a:bodyPr/>
        <a:lstStyle/>
        <a:p>
          <a:endParaRPr lang="pl-PL"/>
        </a:p>
      </dgm:t>
    </dgm:pt>
    <dgm:pt modelId="{633804BD-15C2-4120-B386-FAD12BCD9A6E}" type="sibTrans" cxnId="{F5DE0FD3-7594-491B-AAF1-A9A1E10D7F7C}">
      <dgm:prSet/>
      <dgm:spPr/>
      <dgm:t>
        <a:bodyPr/>
        <a:lstStyle/>
        <a:p>
          <a:endParaRPr lang="pl-PL"/>
        </a:p>
      </dgm:t>
    </dgm:pt>
    <dgm:pt modelId="{5FB4A26E-7ACB-4CA4-948E-F19F4235F937}" type="pres">
      <dgm:prSet presAssocID="{84013C95-E6BF-459B-B17D-713C6380F62E}" presName="Name0" presStyleCnt="0">
        <dgm:presLayoutVars>
          <dgm:dir/>
          <dgm:resizeHandles val="exact"/>
        </dgm:presLayoutVars>
      </dgm:prSet>
      <dgm:spPr/>
    </dgm:pt>
    <dgm:pt modelId="{30FABE30-46DC-487E-8C69-BA6AEAB8839B}" type="pres">
      <dgm:prSet presAssocID="{EC6DB390-CB17-4933-A4C6-D63E3F2AB2D1}" presName="composite" presStyleCnt="0"/>
      <dgm:spPr/>
    </dgm:pt>
    <dgm:pt modelId="{03024500-5042-414B-9C02-18CFC9E0BFDC}" type="pres">
      <dgm:prSet presAssocID="{EC6DB390-CB17-4933-A4C6-D63E3F2AB2D1}" presName="imagSh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7403FC5-2ADE-4C43-A87C-C83B0A7B6609}" type="pres">
      <dgm:prSet presAssocID="{EC6DB390-CB17-4933-A4C6-D63E3F2AB2D1}" presName="txNode" presStyleLbl="node1" presStyleIdx="0" presStyleCnt="4">
        <dgm:presLayoutVars>
          <dgm:bulletEnabled val="1"/>
        </dgm:presLayoutVars>
      </dgm:prSet>
      <dgm:spPr/>
    </dgm:pt>
    <dgm:pt modelId="{BDA90902-6457-4F4C-AD38-4FD71506900E}" type="pres">
      <dgm:prSet presAssocID="{AB343F3A-8F4E-4665-99C1-BAFC2AF0C689}" presName="sibTrans" presStyleLbl="sibTrans2D1" presStyleIdx="0" presStyleCnt="3"/>
      <dgm:spPr/>
    </dgm:pt>
    <dgm:pt modelId="{ADB2407C-60D7-4C64-ABB2-F83817327506}" type="pres">
      <dgm:prSet presAssocID="{AB343F3A-8F4E-4665-99C1-BAFC2AF0C689}" presName="connTx" presStyleLbl="sibTrans2D1" presStyleIdx="0" presStyleCnt="3"/>
      <dgm:spPr/>
    </dgm:pt>
    <dgm:pt modelId="{2234B778-C44B-429A-9B01-85FE6CB4D3EB}" type="pres">
      <dgm:prSet presAssocID="{40391D87-4965-4A40-BA24-AF885B8CB845}" presName="composite" presStyleCnt="0"/>
      <dgm:spPr/>
    </dgm:pt>
    <dgm:pt modelId="{06C6A691-2F92-44EA-872A-19C42445E640}" type="pres">
      <dgm:prSet presAssocID="{40391D87-4965-4A40-BA24-AF885B8CB845}" presName="imagSh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441CD7C-B221-4B22-9743-082341A57C76}" type="pres">
      <dgm:prSet presAssocID="{40391D87-4965-4A40-BA24-AF885B8CB845}" presName="txNode" presStyleLbl="node1" presStyleIdx="1" presStyleCnt="4">
        <dgm:presLayoutVars>
          <dgm:bulletEnabled val="1"/>
        </dgm:presLayoutVars>
      </dgm:prSet>
      <dgm:spPr/>
    </dgm:pt>
    <dgm:pt modelId="{926F9449-1D76-41F6-B5DF-4CCD3E3E107F}" type="pres">
      <dgm:prSet presAssocID="{AE430DC1-1DC7-454B-B064-BCCDD19F7683}" presName="sibTrans" presStyleLbl="sibTrans2D1" presStyleIdx="1" presStyleCnt="3"/>
      <dgm:spPr/>
    </dgm:pt>
    <dgm:pt modelId="{46562A88-CCDC-460F-968F-D840312C62CB}" type="pres">
      <dgm:prSet presAssocID="{AE430DC1-1DC7-454B-B064-BCCDD19F7683}" presName="connTx" presStyleLbl="sibTrans2D1" presStyleIdx="1" presStyleCnt="3"/>
      <dgm:spPr/>
    </dgm:pt>
    <dgm:pt modelId="{B34CCBD2-A5B4-4640-B3F9-1A5FF490A80A}" type="pres">
      <dgm:prSet presAssocID="{AB76BC54-8374-49FA-BB27-5EA13BFF1DEE}" presName="composite" presStyleCnt="0"/>
      <dgm:spPr/>
    </dgm:pt>
    <dgm:pt modelId="{9D016845-39BD-437E-A6F9-D7B0A99081C7}" type="pres">
      <dgm:prSet presAssocID="{AB76BC54-8374-49FA-BB27-5EA13BFF1DEE}" presName="imagSh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9620D967-DA22-40FB-A121-5C5C97064F04}" type="pres">
      <dgm:prSet presAssocID="{AB76BC54-8374-49FA-BB27-5EA13BFF1DEE}" presName="txNode" presStyleLbl="node1" presStyleIdx="2" presStyleCnt="4">
        <dgm:presLayoutVars>
          <dgm:bulletEnabled val="1"/>
        </dgm:presLayoutVars>
      </dgm:prSet>
      <dgm:spPr/>
    </dgm:pt>
    <dgm:pt modelId="{0CE072E0-53CB-4656-9D00-B358ABDCD114}" type="pres">
      <dgm:prSet presAssocID="{7DDB9C59-B0EB-4D39-9AC3-D57560656F78}" presName="sibTrans" presStyleLbl="sibTrans2D1" presStyleIdx="2" presStyleCnt="3"/>
      <dgm:spPr/>
    </dgm:pt>
    <dgm:pt modelId="{707A0581-B6F4-4DFA-800C-0633E84766A9}" type="pres">
      <dgm:prSet presAssocID="{7DDB9C59-B0EB-4D39-9AC3-D57560656F78}" presName="connTx" presStyleLbl="sibTrans2D1" presStyleIdx="2" presStyleCnt="3"/>
      <dgm:spPr/>
    </dgm:pt>
    <dgm:pt modelId="{934DE594-29CF-4494-B3C5-76D54868EBFC}" type="pres">
      <dgm:prSet presAssocID="{78A34ABD-8EF8-4748-8987-D9B9AE50D8B0}" presName="composite" presStyleCnt="0"/>
      <dgm:spPr/>
    </dgm:pt>
    <dgm:pt modelId="{0891EE4E-8308-4B1F-BA25-005DCEF8066F}" type="pres">
      <dgm:prSet presAssocID="{78A34ABD-8EF8-4748-8987-D9B9AE50D8B0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1B42C50-9B32-4AF6-B424-98CB47281682}" type="pres">
      <dgm:prSet presAssocID="{78A34ABD-8EF8-4748-8987-D9B9AE50D8B0}" presName="txNode" presStyleLbl="node1" presStyleIdx="3" presStyleCnt="4">
        <dgm:presLayoutVars>
          <dgm:bulletEnabled val="1"/>
        </dgm:presLayoutVars>
      </dgm:prSet>
      <dgm:spPr/>
    </dgm:pt>
  </dgm:ptLst>
  <dgm:cxnLst>
    <dgm:cxn modelId="{A5779E01-7B45-4E20-95D8-4210A0462FB9}" type="presOf" srcId="{84013C95-E6BF-459B-B17D-713C6380F62E}" destId="{5FB4A26E-7ACB-4CA4-948E-F19F4235F937}" srcOrd="0" destOrd="0" presId="urn:microsoft.com/office/officeart/2005/8/layout/hProcess10"/>
    <dgm:cxn modelId="{03CFDA01-E2ED-4431-BE82-A542E477F2F6}" type="presOf" srcId="{2539921A-1438-442B-AE3C-89CA38A26C04}" destId="{E7403FC5-2ADE-4C43-A87C-C83B0A7B6609}" srcOrd="0" destOrd="3" presId="urn:microsoft.com/office/officeart/2005/8/layout/hProcess10"/>
    <dgm:cxn modelId="{F0AFB00B-87E0-4CCB-B174-9469FB79C6D0}" srcId="{EC6DB390-CB17-4933-A4C6-D63E3F2AB2D1}" destId="{2539921A-1438-442B-AE3C-89CA38A26C04}" srcOrd="2" destOrd="0" parTransId="{89164F54-3AEF-4C10-9B6E-331487F37F6C}" sibTransId="{6B1800E2-4619-42F7-AFEC-12F046EA7151}"/>
    <dgm:cxn modelId="{8DC1010E-9F48-40CC-BE5D-D36E6E72A423}" type="presOf" srcId="{AB343F3A-8F4E-4665-99C1-BAFC2AF0C689}" destId="{ADB2407C-60D7-4C64-ABB2-F83817327506}" srcOrd="1" destOrd="0" presId="urn:microsoft.com/office/officeart/2005/8/layout/hProcess10"/>
    <dgm:cxn modelId="{D8D5FD13-EC74-4C9E-B7BE-CFA007DE54A2}" type="presOf" srcId="{8E4C9644-71C2-4663-993D-C742870E5516}" destId="{8441CD7C-B221-4B22-9743-082341A57C76}" srcOrd="0" destOrd="2" presId="urn:microsoft.com/office/officeart/2005/8/layout/hProcess10"/>
    <dgm:cxn modelId="{D939101D-1624-4632-B83D-0A988EA5DA26}" type="presOf" srcId="{AE430DC1-1DC7-454B-B064-BCCDD19F7683}" destId="{46562A88-CCDC-460F-968F-D840312C62CB}" srcOrd="1" destOrd="0" presId="urn:microsoft.com/office/officeart/2005/8/layout/hProcess10"/>
    <dgm:cxn modelId="{54BEF51F-0508-4CD2-8064-0EE3FD198B2F}" type="presOf" srcId="{AB76BC54-8374-49FA-BB27-5EA13BFF1DEE}" destId="{9620D967-DA22-40FB-A121-5C5C97064F04}" srcOrd="0" destOrd="0" presId="urn:microsoft.com/office/officeart/2005/8/layout/hProcess10"/>
    <dgm:cxn modelId="{7B738030-C760-4DB9-A35E-A741EEEB6761}" srcId="{EC6DB390-CB17-4933-A4C6-D63E3F2AB2D1}" destId="{1D280DD5-084E-4D8B-AD5A-15669E2913E9}" srcOrd="0" destOrd="0" parTransId="{A57D81D5-6D07-40E3-ACE4-ACFCC7F89B0D}" sibTransId="{68EE9429-93CD-476B-843D-0970315C6FA1}"/>
    <dgm:cxn modelId="{31211432-A1CF-4978-B042-2B579285FF3F}" type="presOf" srcId="{AB343F3A-8F4E-4665-99C1-BAFC2AF0C689}" destId="{BDA90902-6457-4F4C-AD38-4FD71506900E}" srcOrd="0" destOrd="0" presId="urn:microsoft.com/office/officeart/2005/8/layout/hProcess10"/>
    <dgm:cxn modelId="{83493D34-0583-48B4-954F-94B3080FD083}" type="presOf" srcId="{CD14F07A-DCB2-4ECF-9C68-25710A7C849E}" destId="{8441CD7C-B221-4B22-9743-082341A57C76}" srcOrd="0" destOrd="1" presId="urn:microsoft.com/office/officeart/2005/8/layout/hProcess10"/>
    <dgm:cxn modelId="{1E55EA36-F40D-4DE4-A74A-A8BED873C989}" type="presOf" srcId="{7DDB9C59-B0EB-4D39-9AC3-D57560656F78}" destId="{707A0581-B6F4-4DFA-800C-0633E84766A9}" srcOrd="1" destOrd="0" presId="urn:microsoft.com/office/officeart/2005/8/layout/hProcess10"/>
    <dgm:cxn modelId="{5831C339-F6D3-4419-9DC5-B752B976321C}" srcId="{78A34ABD-8EF8-4748-8987-D9B9AE50D8B0}" destId="{579AEAF2-2AEB-45C4-94A9-D6FDC7035F9F}" srcOrd="0" destOrd="0" parTransId="{058034A5-2C9E-4005-8120-19E3A8ACAA6C}" sibTransId="{8CA75669-DEB7-4ED9-81F4-9963F3D40ECE}"/>
    <dgm:cxn modelId="{96764E61-8CAB-4A96-BF32-6F57478FFE23}" srcId="{84013C95-E6BF-459B-B17D-713C6380F62E}" destId="{EC6DB390-CB17-4933-A4C6-D63E3F2AB2D1}" srcOrd="0" destOrd="0" parTransId="{89B52F2F-C454-4DE1-9510-7B1E3F8F4281}" sibTransId="{AB343F3A-8F4E-4665-99C1-BAFC2AF0C689}"/>
    <dgm:cxn modelId="{577D9967-F606-4626-92A0-4C2467CC488C}" type="presOf" srcId="{7DDB9C59-B0EB-4D39-9AC3-D57560656F78}" destId="{0CE072E0-53CB-4656-9D00-B358ABDCD114}" srcOrd="0" destOrd="0" presId="urn:microsoft.com/office/officeart/2005/8/layout/hProcess10"/>
    <dgm:cxn modelId="{B7AC1D6E-AB50-4EE6-A83B-80ECA0EB5738}" type="presOf" srcId="{78A34ABD-8EF8-4748-8987-D9B9AE50D8B0}" destId="{C1B42C50-9B32-4AF6-B424-98CB47281682}" srcOrd="0" destOrd="0" presId="urn:microsoft.com/office/officeart/2005/8/layout/hProcess10"/>
    <dgm:cxn modelId="{82FBB56E-6D6E-420E-8FE5-38A3FD8C5662}" type="presOf" srcId="{6065F4F5-5D07-43E5-ADA7-B7F0F90CEDB3}" destId="{9620D967-DA22-40FB-A121-5C5C97064F04}" srcOrd="0" destOrd="1" presId="urn:microsoft.com/office/officeart/2005/8/layout/hProcess10"/>
    <dgm:cxn modelId="{A0A38858-A67C-4149-8AAA-B496FEA1B660}" type="presOf" srcId="{AE430DC1-1DC7-454B-B064-BCCDD19F7683}" destId="{926F9449-1D76-41F6-B5DF-4CCD3E3E107F}" srcOrd="0" destOrd="0" presId="urn:microsoft.com/office/officeart/2005/8/layout/hProcess10"/>
    <dgm:cxn modelId="{6066B07A-55BE-4B38-A643-50450A965A12}" srcId="{40391D87-4965-4A40-BA24-AF885B8CB845}" destId="{CD14F07A-DCB2-4ECF-9C68-25710A7C849E}" srcOrd="0" destOrd="0" parTransId="{DD114019-73C9-486A-9420-387D4D263C23}" sibTransId="{5F090EB5-C442-432E-802B-904BEEEBC657}"/>
    <dgm:cxn modelId="{B7BDD15A-D355-4481-BA74-2A0AA6C45D7F}" srcId="{AB76BC54-8374-49FA-BB27-5EA13BFF1DEE}" destId="{6065F4F5-5D07-43E5-ADA7-B7F0F90CEDB3}" srcOrd="0" destOrd="0" parTransId="{90FF161E-2185-4457-AE84-E549413B1C95}" sibTransId="{4127D016-118C-4DD2-B781-BBFE2CA56AD5}"/>
    <dgm:cxn modelId="{7708CF7F-0E72-4C8A-B210-D08479DCD68B}" type="presOf" srcId="{1D280DD5-084E-4D8B-AD5A-15669E2913E9}" destId="{E7403FC5-2ADE-4C43-A87C-C83B0A7B6609}" srcOrd="0" destOrd="1" presId="urn:microsoft.com/office/officeart/2005/8/layout/hProcess10"/>
    <dgm:cxn modelId="{B0E11FA2-74F8-4B5C-AF2C-E30432E01207}" type="presOf" srcId="{40391D87-4965-4A40-BA24-AF885B8CB845}" destId="{8441CD7C-B221-4B22-9743-082341A57C76}" srcOrd="0" destOrd="0" presId="urn:microsoft.com/office/officeart/2005/8/layout/hProcess10"/>
    <dgm:cxn modelId="{F6AC70AA-12E4-4F04-BFC3-F6A868FA019D}" srcId="{84013C95-E6BF-459B-B17D-713C6380F62E}" destId="{40391D87-4965-4A40-BA24-AF885B8CB845}" srcOrd="1" destOrd="0" parTransId="{80F9F7DC-BC5A-4022-ABA7-88D88DB68170}" sibTransId="{AE430DC1-1DC7-454B-B064-BCCDD19F7683}"/>
    <dgm:cxn modelId="{4EF66BB7-7B43-4A87-911E-A6C1D047D498}" type="presOf" srcId="{579AEAF2-2AEB-45C4-94A9-D6FDC7035F9F}" destId="{C1B42C50-9B32-4AF6-B424-98CB47281682}" srcOrd="0" destOrd="1" presId="urn:microsoft.com/office/officeart/2005/8/layout/hProcess10"/>
    <dgm:cxn modelId="{F69369C4-8F1F-41C0-BE2F-B697AC1D07C5}" srcId="{84013C95-E6BF-459B-B17D-713C6380F62E}" destId="{78A34ABD-8EF8-4748-8987-D9B9AE50D8B0}" srcOrd="3" destOrd="0" parTransId="{25BFEDDC-FA34-4B7C-A028-69BD2A7673C0}" sibTransId="{5C29D2CF-506F-4427-9E38-C33111A5BD52}"/>
    <dgm:cxn modelId="{1FA538C7-397D-4AFD-9F53-F7B9ADD8F2B0}" srcId="{40391D87-4965-4A40-BA24-AF885B8CB845}" destId="{8E4C9644-71C2-4663-993D-C742870E5516}" srcOrd="1" destOrd="0" parTransId="{77347492-1E0C-42E6-B0D6-157879D02005}" sibTransId="{30E46C44-13DE-4BE2-A525-8F2678C16B54}"/>
    <dgm:cxn modelId="{78C465CF-00B6-4F61-8519-F7284CA41E08}" type="presOf" srcId="{7313C084-D2A3-4B5E-B840-F0D2AA728803}" destId="{E7403FC5-2ADE-4C43-A87C-C83B0A7B6609}" srcOrd="0" destOrd="2" presId="urn:microsoft.com/office/officeart/2005/8/layout/hProcess10"/>
    <dgm:cxn modelId="{F5DE0FD3-7594-491B-AAF1-A9A1E10D7F7C}" srcId="{78A34ABD-8EF8-4748-8987-D9B9AE50D8B0}" destId="{C5BAF006-4752-4412-AA96-8B7A4B0940BF}" srcOrd="1" destOrd="0" parTransId="{8AC0AE2E-FF1C-4019-8961-06C16E650BD1}" sibTransId="{633804BD-15C2-4120-B386-FAD12BCD9A6E}"/>
    <dgm:cxn modelId="{011371E6-0310-4804-A668-6E4D8CB35B65}" srcId="{EC6DB390-CB17-4933-A4C6-D63E3F2AB2D1}" destId="{7313C084-D2A3-4B5E-B840-F0D2AA728803}" srcOrd="1" destOrd="0" parTransId="{5C0CA336-9C6B-4055-8D83-412F843D8D30}" sibTransId="{D1E98C37-D29B-4224-A3F3-17525D44A9A8}"/>
    <dgm:cxn modelId="{712D0EE9-B581-461F-96E3-FCAF824C3882}" srcId="{84013C95-E6BF-459B-B17D-713C6380F62E}" destId="{AB76BC54-8374-49FA-BB27-5EA13BFF1DEE}" srcOrd="2" destOrd="0" parTransId="{5795017C-F321-4B42-A0A0-3AF62C9BB1A1}" sibTransId="{7DDB9C59-B0EB-4D39-9AC3-D57560656F78}"/>
    <dgm:cxn modelId="{FFF8D6F6-62F8-476B-82A2-5D64BBE99304}" type="presOf" srcId="{EC6DB390-CB17-4933-A4C6-D63E3F2AB2D1}" destId="{E7403FC5-2ADE-4C43-A87C-C83B0A7B6609}" srcOrd="0" destOrd="0" presId="urn:microsoft.com/office/officeart/2005/8/layout/hProcess10"/>
    <dgm:cxn modelId="{DB7470F7-FCD6-4DF4-BDA4-94B35F43CDA0}" type="presOf" srcId="{C5BAF006-4752-4412-AA96-8B7A4B0940BF}" destId="{C1B42C50-9B32-4AF6-B424-98CB47281682}" srcOrd="0" destOrd="2" presId="urn:microsoft.com/office/officeart/2005/8/layout/hProcess10"/>
    <dgm:cxn modelId="{48B97F16-09DA-4DD9-B6FD-F5D220DB7207}" type="presParOf" srcId="{5FB4A26E-7ACB-4CA4-948E-F19F4235F937}" destId="{30FABE30-46DC-487E-8C69-BA6AEAB8839B}" srcOrd="0" destOrd="0" presId="urn:microsoft.com/office/officeart/2005/8/layout/hProcess10"/>
    <dgm:cxn modelId="{AF5393CD-F20E-465C-AF0A-22699D17D488}" type="presParOf" srcId="{30FABE30-46DC-487E-8C69-BA6AEAB8839B}" destId="{03024500-5042-414B-9C02-18CFC9E0BFDC}" srcOrd="0" destOrd="0" presId="urn:microsoft.com/office/officeart/2005/8/layout/hProcess10"/>
    <dgm:cxn modelId="{15884E5A-E77E-4722-9668-AC8D47ECC722}" type="presParOf" srcId="{30FABE30-46DC-487E-8C69-BA6AEAB8839B}" destId="{E7403FC5-2ADE-4C43-A87C-C83B0A7B6609}" srcOrd="1" destOrd="0" presId="urn:microsoft.com/office/officeart/2005/8/layout/hProcess10"/>
    <dgm:cxn modelId="{195E74A6-F11B-44A3-A12B-A23E18EAAD9F}" type="presParOf" srcId="{5FB4A26E-7ACB-4CA4-948E-F19F4235F937}" destId="{BDA90902-6457-4F4C-AD38-4FD71506900E}" srcOrd="1" destOrd="0" presId="urn:microsoft.com/office/officeart/2005/8/layout/hProcess10"/>
    <dgm:cxn modelId="{A36D641E-9BF2-4361-BF92-C0641F750A83}" type="presParOf" srcId="{BDA90902-6457-4F4C-AD38-4FD71506900E}" destId="{ADB2407C-60D7-4C64-ABB2-F83817327506}" srcOrd="0" destOrd="0" presId="urn:microsoft.com/office/officeart/2005/8/layout/hProcess10"/>
    <dgm:cxn modelId="{866160C7-FFA5-4703-BFC2-58D6F3418EEC}" type="presParOf" srcId="{5FB4A26E-7ACB-4CA4-948E-F19F4235F937}" destId="{2234B778-C44B-429A-9B01-85FE6CB4D3EB}" srcOrd="2" destOrd="0" presId="urn:microsoft.com/office/officeart/2005/8/layout/hProcess10"/>
    <dgm:cxn modelId="{371B3DEA-4346-4D65-8E11-A32C212B38DC}" type="presParOf" srcId="{2234B778-C44B-429A-9B01-85FE6CB4D3EB}" destId="{06C6A691-2F92-44EA-872A-19C42445E640}" srcOrd="0" destOrd="0" presId="urn:microsoft.com/office/officeart/2005/8/layout/hProcess10"/>
    <dgm:cxn modelId="{D2728890-8E6D-448F-8031-562F0AC0AB9C}" type="presParOf" srcId="{2234B778-C44B-429A-9B01-85FE6CB4D3EB}" destId="{8441CD7C-B221-4B22-9743-082341A57C76}" srcOrd="1" destOrd="0" presId="urn:microsoft.com/office/officeart/2005/8/layout/hProcess10"/>
    <dgm:cxn modelId="{60C39FF0-0B7A-4D92-8CD5-CA34A2B575D9}" type="presParOf" srcId="{5FB4A26E-7ACB-4CA4-948E-F19F4235F937}" destId="{926F9449-1D76-41F6-B5DF-4CCD3E3E107F}" srcOrd="3" destOrd="0" presId="urn:microsoft.com/office/officeart/2005/8/layout/hProcess10"/>
    <dgm:cxn modelId="{17ADB35B-FA38-42BF-8BC8-D385D70A9801}" type="presParOf" srcId="{926F9449-1D76-41F6-B5DF-4CCD3E3E107F}" destId="{46562A88-CCDC-460F-968F-D840312C62CB}" srcOrd="0" destOrd="0" presId="urn:microsoft.com/office/officeart/2005/8/layout/hProcess10"/>
    <dgm:cxn modelId="{876233C8-7E67-4694-9FF6-349D084FDBBA}" type="presParOf" srcId="{5FB4A26E-7ACB-4CA4-948E-F19F4235F937}" destId="{B34CCBD2-A5B4-4640-B3F9-1A5FF490A80A}" srcOrd="4" destOrd="0" presId="urn:microsoft.com/office/officeart/2005/8/layout/hProcess10"/>
    <dgm:cxn modelId="{3F236DA3-42E3-4E8E-9294-C89BB53EA9EC}" type="presParOf" srcId="{B34CCBD2-A5B4-4640-B3F9-1A5FF490A80A}" destId="{9D016845-39BD-437E-A6F9-D7B0A99081C7}" srcOrd="0" destOrd="0" presId="urn:microsoft.com/office/officeart/2005/8/layout/hProcess10"/>
    <dgm:cxn modelId="{8A9BC6C2-E4F1-47B5-B6A1-B9963ABB8888}" type="presParOf" srcId="{B34CCBD2-A5B4-4640-B3F9-1A5FF490A80A}" destId="{9620D967-DA22-40FB-A121-5C5C97064F04}" srcOrd="1" destOrd="0" presId="urn:microsoft.com/office/officeart/2005/8/layout/hProcess10"/>
    <dgm:cxn modelId="{F79EDD4B-C624-48CD-95FA-9CD44C4414C5}" type="presParOf" srcId="{5FB4A26E-7ACB-4CA4-948E-F19F4235F937}" destId="{0CE072E0-53CB-4656-9D00-B358ABDCD114}" srcOrd="5" destOrd="0" presId="urn:microsoft.com/office/officeart/2005/8/layout/hProcess10"/>
    <dgm:cxn modelId="{964145BD-DCC0-4371-BE79-6E09B0C5A17A}" type="presParOf" srcId="{0CE072E0-53CB-4656-9D00-B358ABDCD114}" destId="{707A0581-B6F4-4DFA-800C-0633E84766A9}" srcOrd="0" destOrd="0" presId="urn:microsoft.com/office/officeart/2005/8/layout/hProcess10"/>
    <dgm:cxn modelId="{E7859467-F070-449D-9BF6-117FF1CE2520}" type="presParOf" srcId="{5FB4A26E-7ACB-4CA4-948E-F19F4235F937}" destId="{934DE594-29CF-4494-B3C5-76D54868EBFC}" srcOrd="6" destOrd="0" presId="urn:microsoft.com/office/officeart/2005/8/layout/hProcess10"/>
    <dgm:cxn modelId="{E2DE6DA4-80C6-4978-BFB4-094A0E935248}" type="presParOf" srcId="{934DE594-29CF-4494-B3C5-76D54868EBFC}" destId="{0891EE4E-8308-4B1F-BA25-005DCEF8066F}" srcOrd="0" destOrd="0" presId="urn:microsoft.com/office/officeart/2005/8/layout/hProcess10"/>
    <dgm:cxn modelId="{0A459A99-7348-45B1-9A3D-FE54561A6460}" type="presParOf" srcId="{934DE594-29CF-4494-B3C5-76D54868EBFC}" destId="{C1B42C50-9B32-4AF6-B424-98CB4728168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013C95-E6BF-459B-B17D-713C6380F62E}" type="doc">
      <dgm:prSet loTypeId="urn:microsoft.com/office/officeart/2005/8/layout/hProcess10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pl-PL"/>
        </a:p>
      </dgm:t>
    </dgm:pt>
    <dgm:pt modelId="{EC6DB390-CB17-4933-A4C6-D63E3F2AB2D1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Kod aplikacji</a:t>
          </a:r>
        </a:p>
      </dgm:t>
    </dgm:pt>
    <dgm:pt modelId="{89B52F2F-C454-4DE1-9510-7B1E3F8F4281}" type="parTrans" cxnId="{96764E61-8CAB-4A96-BF32-6F57478FFE23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B343F3A-8F4E-4665-99C1-BAFC2AF0C689}" type="sibTrans" cxnId="{96764E61-8CAB-4A96-BF32-6F57478FFE23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40391D87-4965-4A40-BA24-AF885B8CB845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Azure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Functions</a:t>
          </a:r>
          <a:endParaRPr lang="pl-PL" dirty="0">
            <a:latin typeface="Oswald" panose="00000500000000000000" pitchFamily="2" charset="-18"/>
          </a:endParaRPr>
        </a:p>
      </dgm:t>
    </dgm:pt>
    <dgm:pt modelId="{80F9F7DC-BC5A-4022-ABA7-88D88DB68170}" type="parTrans" cxnId="{F6AC70AA-12E4-4F04-BFC3-F6A868FA019D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E430DC1-1DC7-454B-B064-BCCDD19F7683}" type="sibTrans" cxnId="{F6AC70AA-12E4-4F04-BFC3-F6A868FA019D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CD14F07A-DCB2-4ECF-9C68-25710A7C849E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Orkiestracja funkcji</a:t>
          </a:r>
        </a:p>
      </dgm:t>
    </dgm:pt>
    <dgm:pt modelId="{DD114019-73C9-486A-9420-387D4D263C23}" type="parTrans" cxnId="{6066B07A-55BE-4B38-A643-50450A965A1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F090EB5-C442-432E-802B-904BEEEBC657}" type="sibTrans" cxnId="{6066B07A-55BE-4B38-A643-50450A965A1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8E4C9644-71C2-4663-993D-C742870E5516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TimerTrigger</a:t>
          </a:r>
          <a:r>
            <a:rPr lang="pl-PL" dirty="0">
              <a:latin typeface="Oswald" panose="00000500000000000000" pitchFamily="2" charset="-18"/>
            </a:rPr>
            <a:t> – zadanie uruchamiane raz dziennie</a:t>
          </a:r>
        </a:p>
      </dgm:t>
    </dgm:pt>
    <dgm:pt modelId="{77347492-1E0C-42E6-B0D6-157879D02005}" type="parTrans" cxnId="{1FA538C7-397D-4AFD-9F53-F7B9ADD8F2B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30E46C44-13DE-4BE2-A525-8F2678C16B54}" type="sibTrans" cxnId="{1FA538C7-397D-4AFD-9F53-F7B9ADD8F2B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AB76BC54-8374-49FA-BB27-5EA13BFF1DEE}">
      <dgm:prSet phldrT="[Tekst]"/>
      <dgm:spPr/>
      <dgm:t>
        <a:bodyPr/>
        <a:lstStyle/>
        <a:p>
          <a:r>
            <a:rPr lang="pl-PL" dirty="0" err="1">
              <a:latin typeface="Oswald" panose="00000500000000000000" pitchFamily="2" charset="-18"/>
            </a:rPr>
            <a:t>Azure</a:t>
          </a:r>
          <a:r>
            <a:rPr lang="pl-PL" dirty="0">
              <a:latin typeface="Oswald" panose="00000500000000000000" pitchFamily="2" charset="-18"/>
            </a:rPr>
            <a:t> SQL</a:t>
          </a:r>
        </a:p>
      </dgm:t>
    </dgm:pt>
    <dgm:pt modelId="{5795017C-F321-4B42-A0A0-3AF62C9BB1A1}" type="parTrans" cxnId="{712D0EE9-B581-461F-96E3-FCAF824C388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DDB9C59-B0EB-4D39-9AC3-D57560656F78}" type="sibTrans" cxnId="{712D0EE9-B581-461F-96E3-FCAF824C3882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065F4F5-5D07-43E5-ADA7-B7F0F90CEDB3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Przechowywanie danych</a:t>
          </a:r>
        </a:p>
      </dgm:t>
    </dgm:pt>
    <dgm:pt modelId="{90FF161E-2185-4457-AE84-E549413B1C95}" type="parTrans" cxnId="{B7BDD15A-D355-4481-BA74-2A0AA6C45D7F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4127D016-118C-4DD2-B781-BBFE2CA56AD5}" type="sibTrans" cxnId="{B7BDD15A-D355-4481-BA74-2A0AA6C45D7F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8A34ABD-8EF8-4748-8987-D9B9AE50D8B0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Power BI</a:t>
          </a:r>
        </a:p>
      </dgm:t>
    </dgm:pt>
    <dgm:pt modelId="{25BFEDDC-FA34-4B7C-A028-69BD2A7673C0}" type="parTrans" cxnId="{F69369C4-8F1F-41C0-BE2F-B697AC1D07C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C29D2CF-506F-4427-9E38-C33111A5BD52}" type="sibTrans" cxnId="{F69369C4-8F1F-41C0-BE2F-B697AC1D07C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7313C084-D2A3-4B5E-B840-F0D2AA728803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Przygotowanie danych zgodnie z modelem</a:t>
          </a:r>
        </a:p>
      </dgm:t>
    </dgm:pt>
    <dgm:pt modelId="{5C0CA336-9C6B-4055-8D83-412F843D8D30}" type="parTrans" cxnId="{011371E6-0310-4804-A668-6E4D8CB35B6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D1E98C37-D29B-4224-A3F3-17525D44A9A8}" type="sibTrans" cxnId="{011371E6-0310-4804-A668-6E4D8CB35B65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2539921A-1438-442B-AE3C-89CA38A26C04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INSERT do bazy danych</a:t>
          </a:r>
        </a:p>
      </dgm:t>
    </dgm:pt>
    <dgm:pt modelId="{89164F54-3AEF-4C10-9B6E-331487F37F6C}" type="parTrans" cxnId="{F0AFB00B-87E0-4CCB-B174-9469FB79C6D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6B1800E2-4619-42F7-AFEC-12F046EA7151}" type="sibTrans" cxnId="{F0AFB00B-87E0-4CCB-B174-9469FB79C6D0}">
      <dgm:prSet/>
      <dgm:spPr/>
      <dgm:t>
        <a:bodyPr/>
        <a:lstStyle/>
        <a:p>
          <a:endParaRPr lang="pl-PL">
            <a:latin typeface="Oswald" panose="00000500000000000000" pitchFamily="2" charset="-18"/>
          </a:endParaRPr>
        </a:p>
      </dgm:t>
    </dgm:pt>
    <dgm:pt modelId="{579AEAF2-2AEB-45C4-94A9-D6FDC7035F9F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Top </a:t>
          </a:r>
          <a:r>
            <a:rPr lang="pl-PL" dirty="0" err="1">
              <a:latin typeface="Oswald" panose="00000500000000000000" pitchFamily="2" charset="-18"/>
            </a:rPr>
            <a:t>Queries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dashboard</a:t>
          </a:r>
          <a:endParaRPr lang="pl-PL" dirty="0">
            <a:latin typeface="Oswald" panose="00000500000000000000" pitchFamily="2" charset="-18"/>
          </a:endParaRPr>
        </a:p>
      </dgm:t>
    </dgm:pt>
    <dgm:pt modelId="{058034A5-2C9E-4005-8120-19E3A8ACAA6C}" type="parTrans" cxnId="{5831C339-F6D3-4419-9DC5-B752B976321C}">
      <dgm:prSet/>
      <dgm:spPr/>
      <dgm:t>
        <a:bodyPr/>
        <a:lstStyle/>
        <a:p>
          <a:endParaRPr lang="pl-PL"/>
        </a:p>
      </dgm:t>
    </dgm:pt>
    <dgm:pt modelId="{8CA75669-DEB7-4ED9-81F4-9963F3D40ECE}" type="sibTrans" cxnId="{5831C339-F6D3-4419-9DC5-B752B976321C}">
      <dgm:prSet/>
      <dgm:spPr/>
      <dgm:t>
        <a:bodyPr/>
        <a:lstStyle/>
        <a:p>
          <a:endParaRPr lang="pl-PL"/>
        </a:p>
      </dgm:t>
    </dgm:pt>
    <dgm:pt modelId="{C5BAF006-4752-4412-AA96-8B7A4B0940BF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Platform </a:t>
          </a:r>
          <a:r>
            <a:rPr lang="pl-PL" dirty="0" err="1">
              <a:latin typeface="Oswald" panose="00000500000000000000" pitchFamily="2" charset="-18"/>
            </a:rPr>
            <a:t>Errors</a:t>
          </a:r>
          <a:r>
            <a:rPr lang="pl-PL" dirty="0">
              <a:latin typeface="Oswald" panose="00000500000000000000" pitchFamily="2" charset="-18"/>
            </a:rPr>
            <a:t> </a:t>
          </a:r>
          <a:r>
            <a:rPr lang="pl-PL" dirty="0" err="1">
              <a:latin typeface="Oswald" panose="00000500000000000000" pitchFamily="2" charset="-18"/>
            </a:rPr>
            <a:t>dashboard</a:t>
          </a:r>
          <a:endParaRPr lang="pl-PL" dirty="0">
            <a:latin typeface="Oswald" panose="00000500000000000000" pitchFamily="2" charset="-18"/>
          </a:endParaRPr>
        </a:p>
      </dgm:t>
    </dgm:pt>
    <dgm:pt modelId="{8AC0AE2E-FF1C-4019-8961-06C16E650BD1}" type="parTrans" cxnId="{F5DE0FD3-7594-491B-AAF1-A9A1E10D7F7C}">
      <dgm:prSet/>
      <dgm:spPr/>
      <dgm:t>
        <a:bodyPr/>
        <a:lstStyle/>
        <a:p>
          <a:endParaRPr lang="pl-PL"/>
        </a:p>
      </dgm:t>
    </dgm:pt>
    <dgm:pt modelId="{633804BD-15C2-4120-B386-FAD12BCD9A6E}" type="sibTrans" cxnId="{F5DE0FD3-7594-491B-AAF1-A9A1E10D7F7C}">
      <dgm:prSet/>
      <dgm:spPr/>
      <dgm:t>
        <a:bodyPr/>
        <a:lstStyle/>
        <a:p>
          <a:endParaRPr lang="pl-PL"/>
        </a:p>
      </dgm:t>
    </dgm:pt>
    <dgm:pt modelId="{AD47D92B-79FF-4FCD-B635-5F1A68255A3B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KQL + </a:t>
          </a:r>
          <a:r>
            <a:rPr lang="pl-PL" dirty="0" err="1">
              <a:latin typeface="Oswald" panose="00000500000000000000" pitchFamily="2" charset="-18"/>
            </a:rPr>
            <a:t>Azure</a:t>
          </a:r>
          <a:r>
            <a:rPr lang="pl-PL" dirty="0">
              <a:latin typeface="Oswald" panose="00000500000000000000" pitchFamily="2" charset="-18"/>
            </a:rPr>
            <a:t> Monitor</a:t>
          </a:r>
        </a:p>
      </dgm:t>
    </dgm:pt>
    <dgm:pt modelId="{474BF106-4691-495D-9C70-CCDC68AB2DF4}" type="parTrans" cxnId="{411BEBF6-DB08-405D-A927-BD4752746463}">
      <dgm:prSet/>
      <dgm:spPr/>
      <dgm:t>
        <a:bodyPr/>
        <a:lstStyle/>
        <a:p>
          <a:endParaRPr lang="pl-PL"/>
        </a:p>
      </dgm:t>
    </dgm:pt>
    <dgm:pt modelId="{89595083-9FC8-46CE-A760-A6F07484C771}" type="sibTrans" cxnId="{411BEBF6-DB08-405D-A927-BD4752746463}">
      <dgm:prSet/>
      <dgm:spPr/>
      <dgm:t>
        <a:bodyPr/>
        <a:lstStyle/>
        <a:p>
          <a:endParaRPr lang="pl-PL"/>
        </a:p>
      </dgm:t>
    </dgm:pt>
    <dgm:pt modelId="{3EEA5F55-B623-4DB0-9848-E1AF28F9DBCE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Zapytania Kusto do Log Analytics </a:t>
          </a:r>
          <a:r>
            <a:rPr lang="pl-PL" dirty="0" err="1">
              <a:latin typeface="Oswald" panose="00000500000000000000" pitchFamily="2" charset="-18"/>
            </a:rPr>
            <a:t>workspace</a:t>
          </a:r>
          <a:endParaRPr lang="pl-PL" dirty="0">
            <a:latin typeface="Oswald" panose="00000500000000000000" pitchFamily="2" charset="-18"/>
          </a:endParaRPr>
        </a:p>
      </dgm:t>
    </dgm:pt>
    <dgm:pt modelId="{526FF783-CD3B-4FE1-9E7B-55498A237FD3}" type="parTrans" cxnId="{3935FEAF-2E88-42B5-BD91-249697E05E7A}">
      <dgm:prSet/>
      <dgm:spPr/>
      <dgm:t>
        <a:bodyPr/>
        <a:lstStyle/>
        <a:p>
          <a:endParaRPr lang="pl-PL"/>
        </a:p>
      </dgm:t>
    </dgm:pt>
    <dgm:pt modelId="{3AA122C9-EDC8-4E75-B0D4-85A13DC725FF}" type="sibTrans" cxnId="{3935FEAF-2E88-42B5-BD91-249697E05E7A}">
      <dgm:prSet/>
      <dgm:spPr/>
      <dgm:t>
        <a:bodyPr/>
        <a:lstStyle/>
        <a:p>
          <a:endParaRPr lang="pl-PL"/>
        </a:p>
      </dgm:t>
    </dgm:pt>
    <dgm:pt modelId="{59877A91-9761-4FCE-8897-B9D6FE2FC52A}">
      <dgm:prSet phldrT="[Tekst]"/>
      <dgm:spPr/>
      <dgm:t>
        <a:bodyPr/>
        <a:lstStyle/>
        <a:p>
          <a:endParaRPr lang="pl-PL" dirty="0">
            <a:latin typeface="Oswald" panose="00000500000000000000" pitchFamily="2" charset="-18"/>
          </a:endParaRPr>
        </a:p>
      </dgm:t>
    </dgm:pt>
    <dgm:pt modelId="{CA9E3B82-349E-4654-8042-05D00689779E}" type="parTrans" cxnId="{81FEEE89-AC1A-4C38-968C-3597DD2BB52C}">
      <dgm:prSet/>
      <dgm:spPr/>
      <dgm:t>
        <a:bodyPr/>
        <a:lstStyle/>
        <a:p>
          <a:endParaRPr lang="pl-PL"/>
        </a:p>
      </dgm:t>
    </dgm:pt>
    <dgm:pt modelId="{A612AEDC-F94B-4B89-9D0C-69DB77C0413E}" type="sibTrans" cxnId="{81FEEE89-AC1A-4C38-968C-3597DD2BB52C}">
      <dgm:prSet/>
      <dgm:spPr/>
      <dgm:t>
        <a:bodyPr/>
        <a:lstStyle/>
        <a:p>
          <a:endParaRPr lang="pl-PL"/>
        </a:p>
      </dgm:t>
    </dgm:pt>
    <dgm:pt modelId="{E53113EC-F605-44C9-AA46-BED2849060C2}">
      <dgm:prSet phldrT="[Tekst]"/>
      <dgm:spPr/>
      <dgm:t>
        <a:bodyPr/>
        <a:lstStyle/>
        <a:p>
          <a:r>
            <a:rPr lang="pl-PL" dirty="0">
              <a:latin typeface="Oswald" panose="00000500000000000000" pitchFamily="2" charset="-18"/>
            </a:rPr>
            <a:t>Uruchamianie zapytań KQL</a:t>
          </a:r>
        </a:p>
      </dgm:t>
    </dgm:pt>
    <dgm:pt modelId="{2FB8066A-5319-4FB3-8A51-E6927078F208}" type="parTrans" cxnId="{09E3EB55-6CAE-45C5-9C8E-9FDD247B9995}">
      <dgm:prSet/>
      <dgm:spPr/>
      <dgm:t>
        <a:bodyPr/>
        <a:lstStyle/>
        <a:p>
          <a:endParaRPr lang="pl-PL"/>
        </a:p>
      </dgm:t>
    </dgm:pt>
    <dgm:pt modelId="{37BB4DE5-DD13-4203-B5D5-102F9D96EF53}" type="sibTrans" cxnId="{09E3EB55-6CAE-45C5-9C8E-9FDD247B9995}">
      <dgm:prSet/>
      <dgm:spPr/>
      <dgm:t>
        <a:bodyPr/>
        <a:lstStyle/>
        <a:p>
          <a:endParaRPr lang="pl-PL"/>
        </a:p>
      </dgm:t>
    </dgm:pt>
    <dgm:pt modelId="{5FB4A26E-7ACB-4CA4-948E-F19F4235F937}" type="pres">
      <dgm:prSet presAssocID="{84013C95-E6BF-459B-B17D-713C6380F62E}" presName="Name0" presStyleCnt="0">
        <dgm:presLayoutVars>
          <dgm:dir/>
          <dgm:resizeHandles val="exact"/>
        </dgm:presLayoutVars>
      </dgm:prSet>
      <dgm:spPr/>
    </dgm:pt>
    <dgm:pt modelId="{12D02BFB-09A4-4719-942D-100EF73A7DD7}" type="pres">
      <dgm:prSet presAssocID="{AD47D92B-79FF-4FCD-B635-5F1A68255A3B}" presName="composite" presStyleCnt="0"/>
      <dgm:spPr/>
    </dgm:pt>
    <dgm:pt modelId="{6FE76EF0-6477-4814-8C1B-5D841FA169F5}" type="pres">
      <dgm:prSet presAssocID="{AD47D92B-79FF-4FCD-B635-5F1A68255A3B}" presName="imagSh" presStyleLbl="bgImgPlac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81EBDA8-46B2-4207-BEF6-7AB5A48348A7}" type="pres">
      <dgm:prSet presAssocID="{AD47D92B-79FF-4FCD-B635-5F1A68255A3B}" presName="txNode" presStyleLbl="node1" presStyleIdx="0" presStyleCnt="5">
        <dgm:presLayoutVars>
          <dgm:bulletEnabled val="1"/>
        </dgm:presLayoutVars>
      </dgm:prSet>
      <dgm:spPr/>
    </dgm:pt>
    <dgm:pt modelId="{3CC84797-FE38-4DE5-8642-2093E1AFD080}" type="pres">
      <dgm:prSet presAssocID="{89595083-9FC8-46CE-A760-A6F07484C771}" presName="sibTrans" presStyleLbl="sibTrans2D1" presStyleIdx="0" presStyleCnt="4"/>
      <dgm:spPr/>
    </dgm:pt>
    <dgm:pt modelId="{93E347EF-4809-4549-BBAC-22B7FDDB4DA0}" type="pres">
      <dgm:prSet presAssocID="{89595083-9FC8-46CE-A760-A6F07484C771}" presName="connTx" presStyleLbl="sibTrans2D1" presStyleIdx="0" presStyleCnt="4"/>
      <dgm:spPr/>
    </dgm:pt>
    <dgm:pt modelId="{30FABE30-46DC-487E-8C69-BA6AEAB8839B}" type="pres">
      <dgm:prSet presAssocID="{EC6DB390-CB17-4933-A4C6-D63E3F2AB2D1}" presName="composite" presStyleCnt="0"/>
      <dgm:spPr/>
    </dgm:pt>
    <dgm:pt modelId="{03024500-5042-414B-9C02-18CFC9E0BFDC}" type="pres">
      <dgm:prSet presAssocID="{EC6DB390-CB17-4933-A4C6-D63E3F2AB2D1}" presName="imagSh" presStyleLbl="bgImgPlac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E7403FC5-2ADE-4C43-A87C-C83B0A7B6609}" type="pres">
      <dgm:prSet presAssocID="{EC6DB390-CB17-4933-A4C6-D63E3F2AB2D1}" presName="txNode" presStyleLbl="node1" presStyleIdx="1" presStyleCnt="5">
        <dgm:presLayoutVars>
          <dgm:bulletEnabled val="1"/>
        </dgm:presLayoutVars>
      </dgm:prSet>
      <dgm:spPr/>
    </dgm:pt>
    <dgm:pt modelId="{BDA90902-6457-4F4C-AD38-4FD71506900E}" type="pres">
      <dgm:prSet presAssocID="{AB343F3A-8F4E-4665-99C1-BAFC2AF0C689}" presName="sibTrans" presStyleLbl="sibTrans2D1" presStyleIdx="1" presStyleCnt="4"/>
      <dgm:spPr/>
    </dgm:pt>
    <dgm:pt modelId="{ADB2407C-60D7-4C64-ABB2-F83817327506}" type="pres">
      <dgm:prSet presAssocID="{AB343F3A-8F4E-4665-99C1-BAFC2AF0C689}" presName="connTx" presStyleLbl="sibTrans2D1" presStyleIdx="1" presStyleCnt="4"/>
      <dgm:spPr/>
    </dgm:pt>
    <dgm:pt modelId="{2234B778-C44B-429A-9B01-85FE6CB4D3EB}" type="pres">
      <dgm:prSet presAssocID="{40391D87-4965-4A40-BA24-AF885B8CB845}" presName="composite" presStyleCnt="0"/>
      <dgm:spPr/>
    </dgm:pt>
    <dgm:pt modelId="{06C6A691-2F92-44EA-872A-19C42445E640}" type="pres">
      <dgm:prSet presAssocID="{40391D87-4965-4A40-BA24-AF885B8CB845}" presName="imagSh" presStyleLbl="bgImgPlac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8441CD7C-B221-4B22-9743-082341A57C76}" type="pres">
      <dgm:prSet presAssocID="{40391D87-4965-4A40-BA24-AF885B8CB845}" presName="txNode" presStyleLbl="node1" presStyleIdx="2" presStyleCnt="5">
        <dgm:presLayoutVars>
          <dgm:bulletEnabled val="1"/>
        </dgm:presLayoutVars>
      </dgm:prSet>
      <dgm:spPr/>
    </dgm:pt>
    <dgm:pt modelId="{926F9449-1D76-41F6-B5DF-4CCD3E3E107F}" type="pres">
      <dgm:prSet presAssocID="{AE430DC1-1DC7-454B-B064-BCCDD19F7683}" presName="sibTrans" presStyleLbl="sibTrans2D1" presStyleIdx="2" presStyleCnt="4"/>
      <dgm:spPr/>
    </dgm:pt>
    <dgm:pt modelId="{46562A88-CCDC-460F-968F-D840312C62CB}" type="pres">
      <dgm:prSet presAssocID="{AE430DC1-1DC7-454B-B064-BCCDD19F7683}" presName="connTx" presStyleLbl="sibTrans2D1" presStyleIdx="2" presStyleCnt="4"/>
      <dgm:spPr/>
    </dgm:pt>
    <dgm:pt modelId="{B34CCBD2-A5B4-4640-B3F9-1A5FF490A80A}" type="pres">
      <dgm:prSet presAssocID="{AB76BC54-8374-49FA-BB27-5EA13BFF1DEE}" presName="composite" presStyleCnt="0"/>
      <dgm:spPr/>
    </dgm:pt>
    <dgm:pt modelId="{9D016845-39BD-437E-A6F9-D7B0A99081C7}" type="pres">
      <dgm:prSet presAssocID="{AB76BC54-8374-49FA-BB27-5EA13BFF1DEE}" presName="imagSh" presStyleLbl="bgImgPlace1" presStyleIdx="3" presStyleCnt="5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9620D967-DA22-40FB-A121-5C5C97064F04}" type="pres">
      <dgm:prSet presAssocID="{AB76BC54-8374-49FA-BB27-5EA13BFF1DEE}" presName="txNode" presStyleLbl="node1" presStyleIdx="3" presStyleCnt="5">
        <dgm:presLayoutVars>
          <dgm:bulletEnabled val="1"/>
        </dgm:presLayoutVars>
      </dgm:prSet>
      <dgm:spPr/>
    </dgm:pt>
    <dgm:pt modelId="{0CE072E0-53CB-4656-9D00-B358ABDCD114}" type="pres">
      <dgm:prSet presAssocID="{7DDB9C59-B0EB-4D39-9AC3-D57560656F78}" presName="sibTrans" presStyleLbl="sibTrans2D1" presStyleIdx="3" presStyleCnt="4"/>
      <dgm:spPr/>
    </dgm:pt>
    <dgm:pt modelId="{707A0581-B6F4-4DFA-800C-0633E84766A9}" type="pres">
      <dgm:prSet presAssocID="{7DDB9C59-B0EB-4D39-9AC3-D57560656F78}" presName="connTx" presStyleLbl="sibTrans2D1" presStyleIdx="3" presStyleCnt="4"/>
      <dgm:spPr/>
    </dgm:pt>
    <dgm:pt modelId="{934DE594-29CF-4494-B3C5-76D54868EBFC}" type="pres">
      <dgm:prSet presAssocID="{78A34ABD-8EF8-4748-8987-D9B9AE50D8B0}" presName="composite" presStyleCnt="0"/>
      <dgm:spPr/>
    </dgm:pt>
    <dgm:pt modelId="{0891EE4E-8308-4B1F-BA25-005DCEF8066F}" type="pres">
      <dgm:prSet presAssocID="{78A34ABD-8EF8-4748-8987-D9B9AE50D8B0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1B42C50-9B32-4AF6-B424-98CB47281682}" type="pres">
      <dgm:prSet presAssocID="{78A34ABD-8EF8-4748-8987-D9B9AE50D8B0}" presName="txNode" presStyleLbl="node1" presStyleIdx="4" presStyleCnt="5">
        <dgm:presLayoutVars>
          <dgm:bulletEnabled val="1"/>
        </dgm:presLayoutVars>
      </dgm:prSet>
      <dgm:spPr/>
    </dgm:pt>
  </dgm:ptLst>
  <dgm:cxnLst>
    <dgm:cxn modelId="{25971201-B22D-4CF2-BEBB-E4810107D509}" type="presOf" srcId="{59877A91-9761-4FCE-8897-B9D6FE2FC52A}" destId="{681EBDA8-46B2-4207-BEF6-7AB5A48348A7}" srcOrd="0" destOrd="2" presId="urn:microsoft.com/office/officeart/2005/8/layout/hProcess10"/>
    <dgm:cxn modelId="{A5779E01-7B45-4E20-95D8-4210A0462FB9}" type="presOf" srcId="{84013C95-E6BF-459B-B17D-713C6380F62E}" destId="{5FB4A26E-7ACB-4CA4-948E-F19F4235F937}" srcOrd="0" destOrd="0" presId="urn:microsoft.com/office/officeart/2005/8/layout/hProcess10"/>
    <dgm:cxn modelId="{03CFDA01-E2ED-4431-BE82-A542E477F2F6}" type="presOf" srcId="{2539921A-1438-442B-AE3C-89CA38A26C04}" destId="{E7403FC5-2ADE-4C43-A87C-C83B0A7B6609}" srcOrd="0" destOrd="3" presId="urn:microsoft.com/office/officeart/2005/8/layout/hProcess10"/>
    <dgm:cxn modelId="{F0AFB00B-87E0-4CCB-B174-9469FB79C6D0}" srcId="{EC6DB390-CB17-4933-A4C6-D63E3F2AB2D1}" destId="{2539921A-1438-442B-AE3C-89CA38A26C04}" srcOrd="2" destOrd="0" parTransId="{89164F54-3AEF-4C10-9B6E-331487F37F6C}" sibTransId="{6B1800E2-4619-42F7-AFEC-12F046EA7151}"/>
    <dgm:cxn modelId="{8DC1010E-9F48-40CC-BE5D-D36E6E72A423}" type="presOf" srcId="{AB343F3A-8F4E-4665-99C1-BAFC2AF0C689}" destId="{ADB2407C-60D7-4C64-ABB2-F83817327506}" srcOrd="1" destOrd="0" presId="urn:microsoft.com/office/officeart/2005/8/layout/hProcess10"/>
    <dgm:cxn modelId="{D8D5FD13-EC74-4C9E-B7BE-CFA007DE54A2}" type="presOf" srcId="{8E4C9644-71C2-4663-993D-C742870E5516}" destId="{8441CD7C-B221-4B22-9743-082341A57C76}" srcOrd="0" destOrd="2" presId="urn:microsoft.com/office/officeart/2005/8/layout/hProcess10"/>
    <dgm:cxn modelId="{D939101D-1624-4632-B83D-0A988EA5DA26}" type="presOf" srcId="{AE430DC1-1DC7-454B-B064-BCCDD19F7683}" destId="{46562A88-CCDC-460F-968F-D840312C62CB}" srcOrd="1" destOrd="0" presId="urn:microsoft.com/office/officeart/2005/8/layout/hProcess10"/>
    <dgm:cxn modelId="{54BEF51F-0508-4CD2-8064-0EE3FD198B2F}" type="presOf" srcId="{AB76BC54-8374-49FA-BB27-5EA13BFF1DEE}" destId="{9620D967-DA22-40FB-A121-5C5C97064F04}" srcOrd="0" destOrd="0" presId="urn:microsoft.com/office/officeart/2005/8/layout/hProcess10"/>
    <dgm:cxn modelId="{31211432-A1CF-4978-B042-2B579285FF3F}" type="presOf" srcId="{AB343F3A-8F4E-4665-99C1-BAFC2AF0C689}" destId="{BDA90902-6457-4F4C-AD38-4FD71506900E}" srcOrd="0" destOrd="0" presId="urn:microsoft.com/office/officeart/2005/8/layout/hProcess10"/>
    <dgm:cxn modelId="{39B84032-25E4-46CA-8522-0E5D52D12886}" type="presOf" srcId="{89595083-9FC8-46CE-A760-A6F07484C771}" destId="{93E347EF-4809-4549-BBAC-22B7FDDB4DA0}" srcOrd="1" destOrd="0" presId="urn:microsoft.com/office/officeart/2005/8/layout/hProcess10"/>
    <dgm:cxn modelId="{83493D34-0583-48B4-954F-94B3080FD083}" type="presOf" srcId="{CD14F07A-DCB2-4ECF-9C68-25710A7C849E}" destId="{8441CD7C-B221-4B22-9743-082341A57C76}" srcOrd="0" destOrd="1" presId="urn:microsoft.com/office/officeart/2005/8/layout/hProcess10"/>
    <dgm:cxn modelId="{1E55EA36-F40D-4DE4-A74A-A8BED873C989}" type="presOf" srcId="{7DDB9C59-B0EB-4D39-9AC3-D57560656F78}" destId="{707A0581-B6F4-4DFA-800C-0633E84766A9}" srcOrd="1" destOrd="0" presId="urn:microsoft.com/office/officeart/2005/8/layout/hProcess10"/>
    <dgm:cxn modelId="{5831C339-F6D3-4419-9DC5-B752B976321C}" srcId="{78A34ABD-8EF8-4748-8987-D9B9AE50D8B0}" destId="{579AEAF2-2AEB-45C4-94A9-D6FDC7035F9F}" srcOrd="0" destOrd="0" parTransId="{058034A5-2C9E-4005-8120-19E3A8ACAA6C}" sibTransId="{8CA75669-DEB7-4ED9-81F4-9963F3D40ECE}"/>
    <dgm:cxn modelId="{96764E61-8CAB-4A96-BF32-6F57478FFE23}" srcId="{84013C95-E6BF-459B-B17D-713C6380F62E}" destId="{EC6DB390-CB17-4933-A4C6-D63E3F2AB2D1}" srcOrd="1" destOrd="0" parTransId="{89B52F2F-C454-4DE1-9510-7B1E3F8F4281}" sibTransId="{AB343F3A-8F4E-4665-99C1-BAFC2AF0C689}"/>
    <dgm:cxn modelId="{A5290045-5138-4D38-BBEF-E8DA3B070C9F}" type="presOf" srcId="{E53113EC-F605-44C9-AA46-BED2849060C2}" destId="{E7403FC5-2ADE-4C43-A87C-C83B0A7B6609}" srcOrd="0" destOrd="1" presId="urn:microsoft.com/office/officeart/2005/8/layout/hProcess10"/>
    <dgm:cxn modelId="{577D9967-F606-4626-92A0-4C2467CC488C}" type="presOf" srcId="{7DDB9C59-B0EB-4D39-9AC3-D57560656F78}" destId="{0CE072E0-53CB-4656-9D00-B358ABDCD114}" srcOrd="0" destOrd="0" presId="urn:microsoft.com/office/officeart/2005/8/layout/hProcess10"/>
    <dgm:cxn modelId="{B7AC1D6E-AB50-4EE6-A83B-80ECA0EB5738}" type="presOf" srcId="{78A34ABD-8EF8-4748-8987-D9B9AE50D8B0}" destId="{C1B42C50-9B32-4AF6-B424-98CB47281682}" srcOrd="0" destOrd="0" presId="urn:microsoft.com/office/officeart/2005/8/layout/hProcess10"/>
    <dgm:cxn modelId="{82FBB56E-6D6E-420E-8FE5-38A3FD8C5662}" type="presOf" srcId="{6065F4F5-5D07-43E5-ADA7-B7F0F90CEDB3}" destId="{9620D967-DA22-40FB-A121-5C5C97064F04}" srcOrd="0" destOrd="1" presId="urn:microsoft.com/office/officeart/2005/8/layout/hProcess10"/>
    <dgm:cxn modelId="{09E3EB55-6CAE-45C5-9C8E-9FDD247B9995}" srcId="{EC6DB390-CB17-4933-A4C6-D63E3F2AB2D1}" destId="{E53113EC-F605-44C9-AA46-BED2849060C2}" srcOrd="0" destOrd="0" parTransId="{2FB8066A-5319-4FB3-8A51-E6927078F208}" sibTransId="{37BB4DE5-DD13-4203-B5D5-102F9D96EF53}"/>
    <dgm:cxn modelId="{8A5F5156-FF23-4351-A392-5CD3F0D34C3B}" type="presOf" srcId="{89595083-9FC8-46CE-A760-A6F07484C771}" destId="{3CC84797-FE38-4DE5-8642-2093E1AFD080}" srcOrd="0" destOrd="0" presId="urn:microsoft.com/office/officeart/2005/8/layout/hProcess10"/>
    <dgm:cxn modelId="{A0A38858-A67C-4149-8AAA-B496FEA1B660}" type="presOf" srcId="{AE430DC1-1DC7-454B-B064-BCCDD19F7683}" destId="{926F9449-1D76-41F6-B5DF-4CCD3E3E107F}" srcOrd="0" destOrd="0" presId="urn:microsoft.com/office/officeart/2005/8/layout/hProcess10"/>
    <dgm:cxn modelId="{6066B07A-55BE-4B38-A643-50450A965A12}" srcId="{40391D87-4965-4A40-BA24-AF885B8CB845}" destId="{CD14F07A-DCB2-4ECF-9C68-25710A7C849E}" srcOrd="0" destOrd="0" parTransId="{DD114019-73C9-486A-9420-387D4D263C23}" sibTransId="{5F090EB5-C442-432E-802B-904BEEEBC657}"/>
    <dgm:cxn modelId="{B7BDD15A-D355-4481-BA74-2A0AA6C45D7F}" srcId="{AB76BC54-8374-49FA-BB27-5EA13BFF1DEE}" destId="{6065F4F5-5D07-43E5-ADA7-B7F0F90CEDB3}" srcOrd="0" destOrd="0" parTransId="{90FF161E-2185-4457-AE84-E549413B1C95}" sibTransId="{4127D016-118C-4DD2-B781-BBFE2CA56AD5}"/>
    <dgm:cxn modelId="{6D81397E-4CCB-4EAD-9797-D92AE6173DC7}" type="presOf" srcId="{AD47D92B-79FF-4FCD-B635-5F1A68255A3B}" destId="{681EBDA8-46B2-4207-BEF6-7AB5A48348A7}" srcOrd="0" destOrd="0" presId="urn:microsoft.com/office/officeart/2005/8/layout/hProcess10"/>
    <dgm:cxn modelId="{81FEEE89-AC1A-4C38-968C-3597DD2BB52C}" srcId="{AD47D92B-79FF-4FCD-B635-5F1A68255A3B}" destId="{59877A91-9761-4FCE-8897-B9D6FE2FC52A}" srcOrd="1" destOrd="0" parTransId="{CA9E3B82-349E-4654-8042-05D00689779E}" sibTransId="{A612AEDC-F94B-4B89-9D0C-69DB77C0413E}"/>
    <dgm:cxn modelId="{A5CB1B8D-0CA9-47B0-BB86-4B3947F981F7}" type="presOf" srcId="{3EEA5F55-B623-4DB0-9848-E1AF28F9DBCE}" destId="{681EBDA8-46B2-4207-BEF6-7AB5A48348A7}" srcOrd="0" destOrd="1" presId="urn:microsoft.com/office/officeart/2005/8/layout/hProcess10"/>
    <dgm:cxn modelId="{B0E11FA2-74F8-4B5C-AF2C-E30432E01207}" type="presOf" srcId="{40391D87-4965-4A40-BA24-AF885B8CB845}" destId="{8441CD7C-B221-4B22-9743-082341A57C76}" srcOrd="0" destOrd="0" presId="urn:microsoft.com/office/officeart/2005/8/layout/hProcess10"/>
    <dgm:cxn modelId="{F6AC70AA-12E4-4F04-BFC3-F6A868FA019D}" srcId="{84013C95-E6BF-459B-B17D-713C6380F62E}" destId="{40391D87-4965-4A40-BA24-AF885B8CB845}" srcOrd="2" destOrd="0" parTransId="{80F9F7DC-BC5A-4022-ABA7-88D88DB68170}" sibTransId="{AE430DC1-1DC7-454B-B064-BCCDD19F7683}"/>
    <dgm:cxn modelId="{3935FEAF-2E88-42B5-BD91-249697E05E7A}" srcId="{AD47D92B-79FF-4FCD-B635-5F1A68255A3B}" destId="{3EEA5F55-B623-4DB0-9848-E1AF28F9DBCE}" srcOrd="0" destOrd="0" parTransId="{526FF783-CD3B-4FE1-9E7B-55498A237FD3}" sibTransId="{3AA122C9-EDC8-4E75-B0D4-85A13DC725FF}"/>
    <dgm:cxn modelId="{4EF66BB7-7B43-4A87-911E-A6C1D047D498}" type="presOf" srcId="{579AEAF2-2AEB-45C4-94A9-D6FDC7035F9F}" destId="{C1B42C50-9B32-4AF6-B424-98CB47281682}" srcOrd="0" destOrd="1" presId="urn:microsoft.com/office/officeart/2005/8/layout/hProcess10"/>
    <dgm:cxn modelId="{F69369C4-8F1F-41C0-BE2F-B697AC1D07C5}" srcId="{84013C95-E6BF-459B-B17D-713C6380F62E}" destId="{78A34ABD-8EF8-4748-8987-D9B9AE50D8B0}" srcOrd="4" destOrd="0" parTransId="{25BFEDDC-FA34-4B7C-A028-69BD2A7673C0}" sibTransId="{5C29D2CF-506F-4427-9E38-C33111A5BD52}"/>
    <dgm:cxn modelId="{1FA538C7-397D-4AFD-9F53-F7B9ADD8F2B0}" srcId="{40391D87-4965-4A40-BA24-AF885B8CB845}" destId="{8E4C9644-71C2-4663-993D-C742870E5516}" srcOrd="1" destOrd="0" parTransId="{77347492-1E0C-42E6-B0D6-157879D02005}" sibTransId="{30E46C44-13DE-4BE2-A525-8F2678C16B54}"/>
    <dgm:cxn modelId="{78C465CF-00B6-4F61-8519-F7284CA41E08}" type="presOf" srcId="{7313C084-D2A3-4B5E-B840-F0D2AA728803}" destId="{E7403FC5-2ADE-4C43-A87C-C83B0A7B6609}" srcOrd="0" destOrd="2" presId="urn:microsoft.com/office/officeart/2005/8/layout/hProcess10"/>
    <dgm:cxn modelId="{F5DE0FD3-7594-491B-AAF1-A9A1E10D7F7C}" srcId="{78A34ABD-8EF8-4748-8987-D9B9AE50D8B0}" destId="{C5BAF006-4752-4412-AA96-8B7A4B0940BF}" srcOrd="1" destOrd="0" parTransId="{8AC0AE2E-FF1C-4019-8961-06C16E650BD1}" sibTransId="{633804BD-15C2-4120-B386-FAD12BCD9A6E}"/>
    <dgm:cxn modelId="{011371E6-0310-4804-A668-6E4D8CB35B65}" srcId="{EC6DB390-CB17-4933-A4C6-D63E3F2AB2D1}" destId="{7313C084-D2A3-4B5E-B840-F0D2AA728803}" srcOrd="1" destOrd="0" parTransId="{5C0CA336-9C6B-4055-8D83-412F843D8D30}" sibTransId="{D1E98C37-D29B-4224-A3F3-17525D44A9A8}"/>
    <dgm:cxn modelId="{712D0EE9-B581-461F-96E3-FCAF824C3882}" srcId="{84013C95-E6BF-459B-B17D-713C6380F62E}" destId="{AB76BC54-8374-49FA-BB27-5EA13BFF1DEE}" srcOrd="3" destOrd="0" parTransId="{5795017C-F321-4B42-A0A0-3AF62C9BB1A1}" sibTransId="{7DDB9C59-B0EB-4D39-9AC3-D57560656F78}"/>
    <dgm:cxn modelId="{FFF8D6F6-62F8-476B-82A2-5D64BBE99304}" type="presOf" srcId="{EC6DB390-CB17-4933-A4C6-D63E3F2AB2D1}" destId="{E7403FC5-2ADE-4C43-A87C-C83B0A7B6609}" srcOrd="0" destOrd="0" presId="urn:microsoft.com/office/officeart/2005/8/layout/hProcess10"/>
    <dgm:cxn modelId="{411BEBF6-DB08-405D-A927-BD4752746463}" srcId="{84013C95-E6BF-459B-B17D-713C6380F62E}" destId="{AD47D92B-79FF-4FCD-B635-5F1A68255A3B}" srcOrd="0" destOrd="0" parTransId="{474BF106-4691-495D-9C70-CCDC68AB2DF4}" sibTransId="{89595083-9FC8-46CE-A760-A6F07484C771}"/>
    <dgm:cxn modelId="{DB7470F7-FCD6-4DF4-BDA4-94B35F43CDA0}" type="presOf" srcId="{C5BAF006-4752-4412-AA96-8B7A4B0940BF}" destId="{C1B42C50-9B32-4AF6-B424-98CB47281682}" srcOrd="0" destOrd="2" presId="urn:microsoft.com/office/officeart/2005/8/layout/hProcess10"/>
    <dgm:cxn modelId="{6235B653-D73C-4EED-B1E7-6B74DEE4C6BD}" type="presParOf" srcId="{5FB4A26E-7ACB-4CA4-948E-F19F4235F937}" destId="{12D02BFB-09A4-4719-942D-100EF73A7DD7}" srcOrd="0" destOrd="0" presId="urn:microsoft.com/office/officeart/2005/8/layout/hProcess10"/>
    <dgm:cxn modelId="{8C285B6A-E7C6-4EA4-8063-E263AAA2703B}" type="presParOf" srcId="{12D02BFB-09A4-4719-942D-100EF73A7DD7}" destId="{6FE76EF0-6477-4814-8C1B-5D841FA169F5}" srcOrd="0" destOrd="0" presId="urn:microsoft.com/office/officeart/2005/8/layout/hProcess10"/>
    <dgm:cxn modelId="{3D77667D-D8D4-4E16-80EE-C404C0E1F595}" type="presParOf" srcId="{12D02BFB-09A4-4719-942D-100EF73A7DD7}" destId="{681EBDA8-46B2-4207-BEF6-7AB5A48348A7}" srcOrd="1" destOrd="0" presId="urn:microsoft.com/office/officeart/2005/8/layout/hProcess10"/>
    <dgm:cxn modelId="{276EA8B0-1D9B-4EEB-9526-CCEF3D974463}" type="presParOf" srcId="{5FB4A26E-7ACB-4CA4-948E-F19F4235F937}" destId="{3CC84797-FE38-4DE5-8642-2093E1AFD080}" srcOrd="1" destOrd="0" presId="urn:microsoft.com/office/officeart/2005/8/layout/hProcess10"/>
    <dgm:cxn modelId="{F259BDB9-EE19-4645-AB1E-94DA1F9B905A}" type="presParOf" srcId="{3CC84797-FE38-4DE5-8642-2093E1AFD080}" destId="{93E347EF-4809-4549-BBAC-22B7FDDB4DA0}" srcOrd="0" destOrd="0" presId="urn:microsoft.com/office/officeart/2005/8/layout/hProcess10"/>
    <dgm:cxn modelId="{48B97F16-09DA-4DD9-B6FD-F5D220DB7207}" type="presParOf" srcId="{5FB4A26E-7ACB-4CA4-948E-F19F4235F937}" destId="{30FABE30-46DC-487E-8C69-BA6AEAB8839B}" srcOrd="2" destOrd="0" presId="urn:microsoft.com/office/officeart/2005/8/layout/hProcess10"/>
    <dgm:cxn modelId="{AF5393CD-F20E-465C-AF0A-22699D17D488}" type="presParOf" srcId="{30FABE30-46DC-487E-8C69-BA6AEAB8839B}" destId="{03024500-5042-414B-9C02-18CFC9E0BFDC}" srcOrd="0" destOrd="0" presId="urn:microsoft.com/office/officeart/2005/8/layout/hProcess10"/>
    <dgm:cxn modelId="{15884E5A-E77E-4722-9668-AC8D47ECC722}" type="presParOf" srcId="{30FABE30-46DC-487E-8C69-BA6AEAB8839B}" destId="{E7403FC5-2ADE-4C43-A87C-C83B0A7B6609}" srcOrd="1" destOrd="0" presId="urn:microsoft.com/office/officeart/2005/8/layout/hProcess10"/>
    <dgm:cxn modelId="{195E74A6-F11B-44A3-A12B-A23E18EAAD9F}" type="presParOf" srcId="{5FB4A26E-7ACB-4CA4-948E-F19F4235F937}" destId="{BDA90902-6457-4F4C-AD38-4FD71506900E}" srcOrd="3" destOrd="0" presId="urn:microsoft.com/office/officeart/2005/8/layout/hProcess10"/>
    <dgm:cxn modelId="{A36D641E-9BF2-4361-BF92-C0641F750A83}" type="presParOf" srcId="{BDA90902-6457-4F4C-AD38-4FD71506900E}" destId="{ADB2407C-60D7-4C64-ABB2-F83817327506}" srcOrd="0" destOrd="0" presId="urn:microsoft.com/office/officeart/2005/8/layout/hProcess10"/>
    <dgm:cxn modelId="{866160C7-FFA5-4703-BFC2-58D6F3418EEC}" type="presParOf" srcId="{5FB4A26E-7ACB-4CA4-948E-F19F4235F937}" destId="{2234B778-C44B-429A-9B01-85FE6CB4D3EB}" srcOrd="4" destOrd="0" presId="urn:microsoft.com/office/officeart/2005/8/layout/hProcess10"/>
    <dgm:cxn modelId="{371B3DEA-4346-4D65-8E11-A32C212B38DC}" type="presParOf" srcId="{2234B778-C44B-429A-9B01-85FE6CB4D3EB}" destId="{06C6A691-2F92-44EA-872A-19C42445E640}" srcOrd="0" destOrd="0" presId="urn:microsoft.com/office/officeart/2005/8/layout/hProcess10"/>
    <dgm:cxn modelId="{D2728890-8E6D-448F-8031-562F0AC0AB9C}" type="presParOf" srcId="{2234B778-C44B-429A-9B01-85FE6CB4D3EB}" destId="{8441CD7C-B221-4B22-9743-082341A57C76}" srcOrd="1" destOrd="0" presId="urn:microsoft.com/office/officeart/2005/8/layout/hProcess10"/>
    <dgm:cxn modelId="{60C39FF0-0B7A-4D92-8CD5-CA34A2B575D9}" type="presParOf" srcId="{5FB4A26E-7ACB-4CA4-948E-F19F4235F937}" destId="{926F9449-1D76-41F6-B5DF-4CCD3E3E107F}" srcOrd="5" destOrd="0" presId="urn:microsoft.com/office/officeart/2005/8/layout/hProcess10"/>
    <dgm:cxn modelId="{17ADB35B-FA38-42BF-8BC8-D385D70A9801}" type="presParOf" srcId="{926F9449-1D76-41F6-B5DF-4CCD3E3E107F}" destId="{46562A88-CCDC-460F-968F-D840312C62CB}" srcOrd="0" destOrd="0" presId="urn:microsoft.com/office/officeart/2005/8/layout/hProcess10"/>
    <dgm:cxn modelId="{876233C8-7E67-4694-9FF6-349D084FDBBA}" type="presParOf" srcId="{5FB4A26E-7ACB-4CA4-948E-F19F4235F937}" destId="{B34CCBD2-A5B4-4640-B3F9-1A5FF490A80A}" srcOrd="6" destOrd="0" presId="urn:microsoft.com/office/officeart/2005/8/layout/hProcess10"/>
    <dgm:cxn modelId="{3F236DA3-42E3-4E8E-9294-C89BB53EA9EC}" type="presParOf" srcId="{B34CCBD2-A5B4-4640-B3F9-1A5FF490A80A}" destId="{9D016845-39BD-437E-A6F9-D7B0A99081C7}" srcOrd="0" destOrd="0" presId="urn:microsoft.com/office/officeart/2005/8/layout/hProcess10"/>
    <dgm:cxn modelId="{8A9BC6C2-E4F1-47B5-B6A1-B9963ABB8888}" type="presParOf" srcId="{B34CCBD2-A5B4-4640-B3F9-1A5FF490A80A}" destId="{9620D967-DA22-40FB-A121-5C5C97064F04}" srcOrd="1" destOrd="0" presId="urn:microsoft.com/office/officeart/2005/8/layout/hProcess10"/>
    <dgm:cxn modelId="{F79EDD4B-C624-48CD-95FA-9CD44C4414C5}" type="presParOf" srcId="{5FB4A26E-7ACB-4CA4-948E-F19F4235F937}" destId="{0CE072E0-53CB-4656-9D00-B358ABDCD114}" srcOrd="7" destOrd="0" presId="urn:microsoft.com/office/officeart/2005/8/layout/hProcess10"/>
    <dgm:cxn modelId="{964145BD-DCC0-4371-BE79-6E09B0C5A17A}" type="presParOf" srcId="{0CE072E0-53CB-4656-9D00-B358ABDCD114}" destId="{707A0581-B6F4-4DFA-800C-0633E84766A9}" srcOrd="0" destOrd="0" presId="urn:microsoft.com/office/officeart/2005/8/layout/hProcess10"/>
    <dgm:cxn modelId="{E7859467-F070-449D-9BF6-117FF1CE2520}" type="presParOf" srcId="{5FB4A26E-7ACB-4CA4-948E-F19F4235F937}" destId="{934DE594-29CF-4494-B3C5-76D54868EBFC}" srcOrd="8" destOrd="0" presId="urn:microsoft.com/office/officeart/2005/8/layout/hProcess10"/>
    <dgm:cxn modelId="{E2DE6DA4-80C6-4978-BFB4-094A0E935248}" type="presParOf" srcId="{934DE594-29CF-4494-B3C5-76D54868EBFC}" destId="{0891EE4E-8308-4B1F-BA25-005DCEF8066F}" srcOrd="0" destOrd="0" presId="urn:microsoft.com/office/officeart/2005/8/layout/hProcess10"/>
    <dgm:cxn modelId="{0A459A99-7348-45B1-9A3D-FE54561A6460}" type="presParOf" srcId="{934DE594-29CF-4494-B3C5-76D54868EBFC}" destId="{C1B42C50-9B32-4AF6-B424-98CB4728168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CA10D7-F262-492F-A853-C6140163D738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FB9B9-3010-4AE3-8B5A-86E6F6F891D6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pl-PL" b="1" dirty="0">
              <a:latin typeface="Oswald" panose="00000500000000000000" pitchFamily="2" charset="-18"/>
            </a:rPr>
            <a:t>Pokrycie krytycznych </a:t>
          </a:r>
          <a:r>
            <a:rPr lang="pl-PL" b="1" dirty="0" err="1">
              <a:latin typeface="Oswald" panose="00000500000000000000" pitchFamily="2" charset="-18"/>
            </a:rPr>
            <a:t>jobów</a:t>
          </a:r>
          <a:r>
            <a:rPr lang="pl-PL" b="1" dirty="0">
              <a:latin typeface="Oswald" panose="00000500000000000000" pitchFamily="2" charset="-18"/>
            </a:rPr>
            <a:t> obsługujących dane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pl-PL" dirty="0">
              <a:latin typeface="Oswald" panose="00000500000000000000" pitchFamily="2" charset="-18"/>
            </a:rPr>
            <a:t>Osiągnięto niemal pełną obserwowalność w kluczowych (Tier-1) </a:t>
          </a:r>
          <a:r>
            <a:rPr lang="pl-PL" dirty="0" err="1">
              <a:latin typeface="Oswald" panose="00000500000000000000" pitchFamily="2" charset="-18"/>
            </a:rPr>
            <a:t>jobach</a:t>
          </a:r>
          <a:r>
            <a:rPr lang="pl-PL" dirty="0">
              <a:latin typeface="Oswald" panose="00000500000000000000" pitchFamily="2" charset="-18"/>
            </a:rPr>
            <a:t>, co przełożyło się na zwiększenie niezawodności kluczowych raportów biznesowych.</a:t>
          </a:r>
        </a:p>
      </dgm:t>
    </dgm:pt>
    <dgm:pt modelId="{16201FB5-555D-433C-88B8-03C7033E25BC}" type="parTrans" cxnId="{9E0CE467-8C76-4EE7-81D2-2C291C15090C}">
      <dgm:prSet/>
      <dgm:spPr/>
      <dgm:t>
        <a:bodyPr/>
        <a:lstStyle/>
        <a:p>
          <a:endParaRPr lang="en-US"/>
        </a:p>
      </dgm:t>
    </dgm:pt>
    <dgm:pt modelId="{A2EF6D50-6D63-4DA9-88FD-98ACDD319BE7}" type="sibTrans" cxnId="{9E0CE467-8C76-4EE7-81D2-2C291C15090C}">
      <dgm:prSet/>
      <dgm:spPr/>
      <dgm:t>
        <a:bodyPr/>
        <a:lstStyle/>
        <a:p>
          <a:endParaRPr lang="en-US"/>
        </a:p>
      </dgm:t>
    </dgm:pt>
    <dgm:pt modelId="{7CC05C85-CD9D-418F-941B-0F8EE1855AE0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l-PL" b="1" dirty="0">
              <a:latin typeface="Oswald" panose="00000500000000000000" pitchFamily="2" charset="-18"/>
            </a:rPr>
            <a:t>Redukcji kosztów zasobów obliczeniowych</a:t>
          </a:r>
          <a:br>
            <a:rPr lang="en-US" dirty="0">
              <a:latin typeface="Oswald" panose="00000500000000000000" pitchFamily="2" charset="-18"/>
            </a:rPr>
          </a:br>
          <a:r>
            <a:rPr lang="pl-PL" dirty="0">
              <a:latin typeface="Oswald" panose="00000500000000000000" pitchFamily="2" charset="-18"/>
            </a:rPr>
            <a:t>Optymalizacja nieudanych lub zbędnych </a:t>
          </a:r>
          <a:r>
            <a:rPr lang="pl-PL" dirty="0" err="1">
              <a:latin typeface="Oswald" panose="00000500000000000000" pitchFamily="2" charset="-18"/>
            </a:rPr>
            <a:t>jobów</a:t>
          </a:r>
          <a:r>
            <a:rPr lang="pl-PL" dirty="0">
              <a:latin typeface="Oswald" panose="00000500000000000000" pitchFamily="2" charset="-18"/>
            </a:rPr>
            <a:t> na podstawie analiz obserwowalności przyniosła wymierne oszczędności.</a:t>
          </a:r>
        </a:p>
      </dgm:t>
    </dgm:pt>
    <dgm:pt modelId="{60CD1757-CEC2-451A-930A-98BDA6266F0C}" type="parTrans" cxnId="{BCA4D7F5-C160-4859-AB04-2BA5EA617003}">
      <dgm:prSet/>
      <dgm:spPr/>
      <dgm:t>
        <a:bodyPr/>
        <a:lstStyle/>
        <a:p>
          <a:endParaRPr lang="en-US"/>
        </a:p>
      </dgm:t>
    </dgm:pt>
    <dgm:pt modelId="{01B89703-15CB-4DB6-93DE-F13D4FF40190}" type="sibTrans" cxnId="{BCA4D7F5-C160-4859-AB04-2BA5EA617003}">
      <dgm:prSet/>
      <dgm:spPr/>
      <dgm:t>
        <a:bodyPr/>
        <a:lstStyle/>
        <a:p>
          <a:endParaRPr lang="en-US"/>
        </a:p>
      </dgm:t>
    </dgm:pt>
    <dgm:pt modelId="{A7F6BA5B-B6C4-4372-B70A-3E5F951366D1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l-PL" b="1" dirty="0">
              <a:latin typeface="Oswald" panose="00000500000000000000" pitchFamily="2" charset="-18"/>
            </a:rPr>
            <a:t>Redukcji kosztów przechowywania danych</a:t>
          </a:r>
          <a:br>
            <a:rPr lang="en-US" dirty="0">
              <a:latin typeface="Oswald" panose="00000500000000000000" pitchFamily="2" charset="-18"/>
            </a:rPr>
          </a:br>
          <a:r>
            <a:rPr lang="pl-PL" dirty="0">
              <a:latin typeface="Oswald" panose="00000500000000000000" pitchFamily="2" charset="-18"/>
            </a:rPr>
            <a:t>Zidentyfikowano i usunięto nieużywane lub zduplikowane zbiory danych, optymalizując data </a:t>
          </a:r>
          <a:r>
            <a:rPr lang="pl-PL" dirty="0" err="1">
              <a:latin typeface="Oswald" panose="00000500000000000000" pitchFamily="2" charset="-18"/>
            </a:rPr>
            <a:t>lake</a:t>
          </a:r>
          <a:r>
            <a:rPr lang="pl-PL" dirty="0">
              <a:latin typeface="Oswald" panose="00000500000000000000" pitchFamily="2" charset="-18"/>
            </a:rPr>
            <a:t> i hurtownie danych.</a:t>
          </a:r>
        </a:p>
      </dgm:t>
    </dgm:pt>
    <dgm:pt modelId="{555433CF-43D4-4609-84B9-38C818F009B7}" type="parTrans" cxnId="{803E68C4-2D91-401B-AA9B-46DE3657D5B8}">
      <dgm:prSet/>
      <dgm:spPr/>
      <dgm:t>
        <a:bodyPr/>
        <a:lstStyle/>
        <a:p>
          <a:endParaRPr lang="en-US"/>
        </a:p>
      </dgm:t>
    </dgm:pt>
    <dgm:pt modelId="{CAE43DE8-8A12-49E7-ABC8-157673B81023}" type="sibTrans" cxnId="{803E68C4-2D91-401B-AA9B-46DE3657D5B8}">
      <dgm:prSet/>
      <dgm:spPr/>
      <dgm:t>
        <a:bodyPr/>
        <a:lstStyle/>
        <a:p>
          <a:endParaRPr lang="en-US"/>
        </a:p>
      </dgm:t>
    </dgm:pt>
    <dgm:pt modelId="{6E55C520-AE52-4F97-B51E-8F121811FFA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l-PL" b="1" dirty="0">
              <a:latin typeface="Oswald" panose="00000500000000000000" pitchFamily="2" charset="-18"/>
            </a:rPr>
            <a:t>Mniej krytycznych incydentów danych</a:t>
          </a:r>
          <a:br>
            <a:rPr lang="en-US" dirty="0">
              <a:latin typeface="Oswald" panose="00000500000000000000" pitchFamily="2" charset="-18"/>
            </a:rPr>
          </a:br>
          <a:r>
            <a:rPr lang="pl-PL" dirty="0">
              <a:latin typeface="Oswald" panose="00000500000000000000" pitchFamily="2" charset="-18"/>
            </a:rPr>
            <a:t>Wnioski dotyczące najczęstszych błędów </a:t>
          </a:r>
          <a:r>
            <a:rPr lang="pl-PL" dirty="0" err="1">
              <a:latin typeface="Oswald" panose="00000500000000000000" pitchFamily="2" charset="-18"/>
            </a:rPr>
            <a:t>jobów</a:t>
          </a:r>
          <a:r>
            <a:rPr lang="pl-PL" dirty="0">
              <a:latin typeface="Oswald" panose="00000500000000000000" pitchFamily="2" charset="-18"/>
            </a:rPr>
            <a:t> pozwoliły zapobiegać kolejnym awariom.</a:t>
          </a:r>
        </a:p>
      </dgm:t>
    </dgm:pt>
    <dgm:pt modelId="{ACFDC38B-9580-47AB-9B7D-26826D0CCD8A}" type="parTrans" cxnId="{956C4E41-4F8B-4FFF-864E-1EBBB2403049}">
      <dgm:prSet/>
      <dgm:spPr/>
      <dgm:t>
        <a:bodyPr/>
        <a:lstStyle/>
        <a:p>
          <a:endParaRPr lang="en-US"/>
        </a:p>
      </dgm:t>
    </dgm:pt>
    <dgm:pt modelId="{A5EE75F5-A668-494A-8E2C-904DC99EA605}" type="sibTrans" cxnId="{956C4E41-4F8B-4FFF-864E-1EBBB2403049}">
      <dgm:prSet/>
      <dgm:spPr/>
      <dgm:t>
        <a:bodyPr/>
        <a:lstStyle/>
        <a:p>
          <a:endParaRPr lang="en-US"/>
        </a:p>
      </dgm:t>
    </dgm:pt>
    <dgm:pt modelId="{D64D8C9F-9913-4572-979D-9A09D8475F2A}" type="pres">
      <dgm:prSet presAssocID="{37CA10D7-F262-492F-A853-C6140163D738}" presName="Name0" presStyleCnt="0">
        <dgm:presLayoutVars>
          <dgm:chMax val="7"/>
          <dgm:chPref val="7"/>
          <dgm:dir/>
        </dgm:presLayoutVars>
      </dgm:prSet>
      <dgm:spPr/>
    </dgm:pt>
    <dgm:pt modelId="{9342214A-D0B6-4F05-902D-8BD8D1250132}" type="pres">
      <dgm:prSet presAssocID="{37CA10D7-F262-492F-A853-C6140163D738}" presName="Name1" presStyleCnt="0"/>
      <dgm:spPr/>
    </dgm:pt>
    <dgm:pt modelId="{9CB21E51-0FD4-46D7-89A7-F7201A752D56}" type="pres">
      <dgm:prSet presAssocID="{37CA10D7-F262-492F-A853-C6140163D738}" presName="cycle" presStyleCnt="0"/>
      <dgm:spPr/>
    </dgm:pt>
    <dgm:pt modelId="{0734726D-B5AE-4104-9B1D-9C6BA457BA61}" type="pres">
      <dgm:prSet presAssocID="{37CA10D7-F262-492F-A853-C6140163D738}" presName="srcNode" presStyleLbl="node1" presStyleIdx="0" presStyleCnt="4"/>
      <dgm:spPr/>
    </dgm:pt>
    <dgm:pt modelId="{25456C0F-646D-487B-BED9-E4E545CCBC65}" type="pres">
      <dgm:prSet presAssocID="{37CA10D7-F262-492F-A853-C6140163D738}" presName="conn" presStyleLbl="parChTrans1D2" presStyleIdx="0" presStyleCnt="1"/>
      <dgm:spPr/>
    </dgm:pt>
    <dgm:pt modelId="{8DBA2E6B-D9FD-431A-9095-E4A88CD83341}" type="pres">
      <dgm:prSet presAssocID="{37CA10D7-F262-492F-A853-C6140163D738}" presName="extraNode" presStyleLbl="node1" presStyleIdx="0" presStyleCnt="4"/>
      <dgm:spPr/>
    </dgm:pt>
    <dgm:pt modelId="{2E3A2834-31E6-4D15-BFD3-0D9A3D67F34E}" type="pres">
      <dgm:prSet presAssocID="{37CA10D7-F262-492F-A853-C6140163D738}" presName="dstNode" presStyleLbl="node1" presStyleIdx="0" presStyleCnt="4"/>
      <dgm:spPr/>
    </dgm:pt>
    <dgm:pt modelId="{44D040DE-61DE-431D-BC9B-3A1E5ACD14AB}" type="pres">
      <dgm:prSet presAssocID="{73EFB9B9-3010-4AE3-8B5A-86E6F6F891D6}" presName="text_1" presStyleLbl="node1" presStyleIdx="0" presStyleCnt="4">
        <dgm:presLayoutVars>
          <dgm:bulletEnabled val="1"/>
        </dgm:presLayoutVars>
      </dgm:prSet>
      <dgm:spPr/>
    </dgm:pt>
    <dgm:pt modelId="{06EBF934-9003-4928-95FC-8F51693B50B7}" type="pres">
      <dgm:prSet presAssocID="{73EFB9B9-3010-4AE3-8B5A-86E6F6F891D6}" presName="accent_1" presStyleCnt="0"/>
      <dgm:spPr/>
    </dgm:pt>
    <dgm:pt modelId="{7D739260-2E06-4AEE-B569-7FA880D9C3D8}" type="pres">
      <dgm:prSet presAssocID="{73EFB9B9-3010-4AE3-8B5A-86E6F6F891D6}" presName="accentRepeatNode" presStyleLbl="solidFgAcc1" presStyleIdx="0" presStyleCnt="4"/>
      <dgm:spPr/>
    </dgm:pt>
    <dgm:pt modelId="{BA76E170-3745-4CE4-BD88-C6AB789BE810}" type="pres">
      <dgm:prSet presAssocID="{7CC05C85-CD9D-418F-941B-0F8EE1855AE0}" presName="text_2" presStyleLbl="node1" presStyleIdx="1" presStyleCnt="4">
        <dgm:presLayoutVars>
          <dgm:bulletEnabled val="1"/>
        </dgm:presLayoutVars>
      </dgm:prSet>
      <dgm:spPr/>
    </dgm:pt>
    <dgm:pt modelId="{B8674D02-44B9-467A-A221-F336B6BE16C8}" type="pres">
      <dgm:prSet presAssocID="{7CC05C85-CD9D-418F-941B-0F8EE1855AE0}" presName="accent_2" presStyleCnt="0"/>
      <dgm:spPr/>
    </dgm:pt>
    <dgm:pt modelId="{55645888-1FE0-4C6C-90A3-2EDB9C8AD469}" type="pres">
      <dgm:prSet presAssocID="{7CC05C85-CD9D-418F-941B-0F8EE1855AE0}" presName="accentRepeatNode" presStyleLbl="solidFgAcc1" presStyleIdx="1" presStyleCnt="4"/>
      <dgm:spPr/>
    </dgm:pt>
    <dgm:pt modelId="{695034F2-3C97-43AA-9049-6B6D498251AE}" type="pres">
      <dgm:prSet presAssocID="{A7F6BA5B-B6C4-4372-B70A-3E5F951366D1}" presName="text_3" presStyleLbl="node1" presStyleIdx="2" presStyleCnt="4">
        <dgm:presLayoutVars>
          <dgm:bulletEnabled val="1"/>
        </dgm:presLayoutVars>
      </dgm:prSet>
      <dgm:spPr/>
    </dgm:pt>
    <dgm:pt modelId="{8DB598BE-9310-44D4-AB54-3FD71C407323}" type="pres">
      <dgm:prSet presAssocID="{A7F6BA5B-B6C4-4372-B70A-3E5F951366D1}" presName="accent_3" presStyleCnt="0"/>
      <dgm:spPr/>
    </dgm:pt>
    <dgm:pt modelId="{316CC28F-84DA-4FD4-A2D5-E583A1E38A36}" type="pres">
      <dgm:prSet presAssocID="{A7F6BA5B-B6C4-4372-B70A-3E5F951366D1}" presName="accentRepeatNode" presStyleLbl="solidFgAcc1" presStyleIdx="2" presStyleCnt="4"/>
      <dgm:spPr/>
    </dgm:pt>
    <dgm:pt modelId="{15867152-3084-49FE-85D0-1C10333D3135}" type="pres">
      <dgm:prSet presAssocID="{6E55C520-AE52-4F97-B51E-8F121811FFAA}" presName="text_4" presStyleLbl="node1" presStyleIdx="3" presStyleCnt="4">
        <dgm:presLayoutVars>
          <dgm:bulletEnabled val="1"/>
        </dgm:presLayoutVars>
      </dgm:prSet>
      <dgm:spPr/>
    </dgm:pt>
    <dgm:pt modelId="{D9B0533B-3572-47FB-AB28-26CD2F1B460E}" type="pres">
      <dgm:prSet presAssocID="{6E55C520-AE52-4F97-B51E-8F121811FFAA}" presName="accent_4" presStyleCnt="0"/>
      <dgm:spPr/>
    </dgm:pt>
    <dgm:pt modelId="{632E2248-F77C-4F31-A0EC-1E1CFB8BD2F3}" type="pres">
      <dgm:prSet presAssocID="{6E55C520-AE52-4F97-B51E-8F121811FFAA}" presName="accentRepeatNode" presStyleLbl="solidFgAcc1" presStyleIdx="3" presStyleCnt="4"/>
      <dgm:spPr/>
    </dgm:pt>
  </dgm:ptLst>
  <dgm:cxnLst>
    <dgm:cxn modelId="{89BAB70A-D787-442E-89A8-7B657F90BDA2}" type="presOf" srcId="{73EFB9B9-3010-4AE3-8B5A-86E6F6F891D6}" destId="{44D040DE-61DE-431D-BC9B-3A1E5ACD14AB}" srcOrd="0" destOrd="0" presId="urn:microsoft.com/office/officeart/2008/layout/VerticalCurvedList"/>
    <dgm:cxn modelId="{3B44A83B-F8EC-47B5-A020-35B28024239E}" type="presOf" srcId="{37CA10D7-F262-492F-A853-C6140163D738}" destId="{D64D8C9F-9913-4572-979D-9A09D8475F2A}" srcOrd="0" destOrd="0" presId="urn:microsoft.com/office/officeart/2008/layout/VerticalCurvedList"/>
    <dgm:cxn modelId="{956C4E41-4F8B-4FFF-864E-1EBBB2403049}" srcId="{37CA10D7-F262-492F-A853-C6140163D738}" destId="{6E55C520-AE52-4F97-B51E-8F121811FFAA}" srcOrd="3" destOrd="0" parTransId="{ACFDC38B-9580-47AB-9B7D-26826D0CCD8A}" sibTransId="{A5EE75F5-A668-494A-8E2C-904DC99EA605}"/>
    <dgm:cxn modelId="{9E0CE467-8C76-4EE7-81D2-2C291C15090C}" srcId="{37CA10D7-F262-492F-A853-C6140163D738}" destId="{73EFB9B9-3010-4AE3-8B5A-86E6F6F891D6}" srcOrd="0" destOrd="0" parTransId="{16201FB5-555D-433C-88B8-03C7033E25BC}" sibTransId="{A2EF6D50-6D63-4DA9-88FD-98ACDD319BE7}"/>
    <dgm:cxn modelId="{3FF80089-61D3-4684-A81E-27A462D213CE}" type="presOf" srcId="{A2EF6D50-6D63-4DA9-88FD-98ACDD319BE7}" destId="{25456C0F-646D-487B-BED9-E4E545CCBC65}" srcOrd="0" destOrd="0" presId="urn:microsoft.com/office/officeart/2008/layout/VerticalCurvedList"/>
    <dgm:cxn modelId="{E027D59B-78EC-4AC7-838A-D2C020F2AC45}" type="presOf" srcId="{A7F6BA5B-B6C4-4372-B70A-3E5F951366D1}" destId="{695034F2-3C97-43AA-9049-6B6D498251AE}" srcOrd="0" destOrd="0" presId="urn:microsoft.com/office/officeart/2008/layout/VerticalCurvedList"/>
    <dgm:cxn modelId="{61257DBD-FF34-4A60-99EC-438AC86D790E}" type="presOf" srcId="{6E55C520-AE52-4F97-B51E-8F121811FFAA}" destId="{15867152-3084-49FE-85D0-1C10333D3135}" srcOrd="0" destOrd="0" presId="urn:microsoft.com/office/officeart/2008/layout/VerticalCurvedList"/>
    <dgm:cxn modelId="{803E68C4-2D91-401B-AA9B-46DE3657D5B8}" srcId="{37CA10D7-F262-492F-A853-C6140163D738}" destId="{A7F6BA5B-B6C4-4372-B70A-3E5F951366D1}" srcOrd="2" destOrd="0" parTransId="{555433CF-43D4-4609-84B9-38C818F009B7}" sibTransId="{CAE43DE8-8A12-49E7-ABC8-157673B81023}"/>
    <dgm:cxn modelId="{016DEEEF-448A-4141-8DEC-E66BD81E0E8E}" type="presOf" srcId="{7CC05C85-CD9D-418F-941B-0F8EE1855AE0}" destId="{BA76E170-3745-4CE4-BD88-C6AB789BE810}" srcOrd="0" destOrd="0" presId="urn:microsoft.com/office/officeart/2008/layout/VerticalCurvedList"/>
    <dgm:cxn modelId="{BCA4D7F5-C160-4859-AB04-2BA5EA617003}" srcId="{37CA10D7-F262-492F-A853-C6140163D738}" destId="{7CC05C85-CD9D-418F-941B-0F8EE1855AE0}" srcOrd="1" destOrd="0" parTransId="{60CD1757-CEC2-451A-930A-98BDA6266F0C}" sibTransId="{01B89703-15CB-4DB6-93DE-F13D4FF40190}"/>
    <dgm:cxn modelId="{01B0331F-1712-4687-8F33-A68BCDFE3135}" type="presParOf" srcId="{D64D8C9F-9913-4572-979D-9A09D8475F2A}" destId="{9342214A-D0B6-4F05-902D-8BD8D1250132}" srcOrd="0" destOrd="0" presId="urn:microsoft.com/office/officeart/2008/layout/VerticalCurvedList"/>
    <dgm:cxn modelId="{399B14EF-89B5-4BB6-885F-3F3B12A1F848}" type="presParOf" srcId="{9342214A-D0B6-4F05-902D-8BD8D1250132}" destId="{9CB21E51-0FD4-46D7-89A7-F7201A752D56}" srcOrd="0" destOrd="0" presId="urn:microsoft.com/office/officeart/2008/layout/VerticalCurvedList"/>
    <dgm:cxn modelId="{D128ACAF-36AD-4872-BDBA-8E7C57265046}" type="presParOf" srcId="{9CB21E51-0FD4-46D7-89A7-F7201A752D56}" destId="{0734726D-B5AE-4104-9B1D-9C6BA457BA61}" srcOrd="0" destOrd="0" presId="urn:microsoft.com/office/officeart/2008/layout/VerticalCurvedList"/>
    <dgm:cxn modelId="{AA14E89F-1620-48B4-99F1-D5AE8329EDD4}" type="presParOf" srcId="{9CB21E51-0FD4-46D7-89A7-F7201A752D56}" destId="{25456C0F-646D-487B-BED9-E4E545CCBC65}" srcOrd="1" destOrd="0" presId="urn:microsoft.com/office/officeart/2008/layout/VerticalCurvedList"/>
    <dgm:cxn modelId="{323CB7C2-C96C-4BE7-A596-48E8D240D9EA}" type="presParOf" srcId="{9CB21E51-0FD4-46D7-89A7-F7201A752D56}" destId="{8DBA2E6B-D9FD-431A-9095-E4A88CD83341}" srcOrd="2" destOrd="0" presId="urn:microsoft.com/office/officeart/2008/layout/VerticalCurvedList"/>
    <dgm:cxn modelId="{B1CF0D85-20FA-43DD-8466-28050F90CC66}" type="presParOf" srcId="{9CB21E51-0FD4-46D7-89A7-F7201A752D56}" destId="{2E3A2834-31E6-4D15-BFD3-0D9A3D67F34E}" srcOrd="3" destOrd="0" presId="urn:microsoft.com/office/officeart/2008/layout/VerticalCurvedList"/>
    <dgm:cxn modelId="{B4EBC26B-5E72-4E78-BE14-81172BC7E241}" type="presParOf" srcId="{9342214A-D0B6-4F05-902D-8BD8D1250132}" destId="{44D040DE-61DE-431D-BC9B-3A1E5ACD14AB}" srcOrd="1" destOrd="0" presId="urn:microsoft.com/office/officeart/2008/layout/VerticalCurvedList"/>
    <dgm:cxn modelId="{9295307D-95C1-460E-8DC8-28C4937C5FCA}" type="presParOf" srcId="{9342214A-D0B6-4F05-902D-8BD8D1250132}" destId="{06EBF934-9003-4928-95FC-8F51693B50B7}" srcOrd="2" destOrd="0" presId="urn:microsoft.com/office/officeart/2008/layout/VerticalCurvedList"/>
    <dgm:cxn modelId="{4A39A780-AB10-4215-9009-197A1BE6BB09}" type="presParOf" srcId="{06EBF934-9003-4928-95FC-8F51693B50B7}" destId="{7D739260-2E06-4AEE-B569-7FA880D9C3D8}" srcOrd="0" destOrd="0" presId="urn:microsoft.com/office/officeart/2008/layout/VerticalCurvedList"/>
    <dgm:cxn modelId="{9D5BBBE2-6B5E-4ABD-A21A-DB1427E65BFE}" type="presParOf" srcId="{9342214A-D0B6-4F05-902D-8BD8D1250132}" destId="{BA76E170-3745-4CE4-BD88-C6AB789BE810}" srcOrd="3" destOrd="0" presId="urn:microsoft.com/office/officeart/2008/layout/VerticalCurvedList"/>
    <dgm:cxn modelId="{8B302785-E9A2-4F2D-9430-7A47C83C09A5}" type="presParOf" srcId="{9342214A-D0B6-4F05-902D-8BD8D1250132}" destId="{B8674D02-44B9-467A-A221-F336B6BE16C8}" srcOrd="4" destOrd="0" presId="urn:microsoft.com/office/officeart/2008/layout/VerticalCurvedList"/>
    <dgm:cxn modelId="{BBDB08D5-9DEC-42F3-BEAE-2FAB64FE7A9B}" type="presParOf" srcId="{B8674D02-44B9-467A-A221-F336B6BE16C8}" destId="{55645888-1FE0-4C6C-90A3-2EDB9C8AD469}" srcOrd="0" destOrd="0" presId="urn:microsoft.com/office/officeart/2008/layout/VerticalCurvedList"/>
    <dgm:cxn modelId="{A1046043-AB2F-47E2-84C0-1CB6C4E8DAFC}" type="presParOf" srcId="{9342214A-D0B6-4F05-902D-8BD8D1250132}" destId="{695034F2-3C97-43AA-9049-6B6D498251AE}" srcOrd="5" destOrd="0" presId="urn:microsoft.com/office/officeart/2008/layout/VerticalCurvedList"/>
    <dgm:cxn modelId="{1773B061-5248-4ECB-8BDC-823ABC900C4E}" type="presParOf" srcId="{9342214A-D0B6-4F05-902D-8BD8D1250132}" destId="{8DB598BE-9310-44D4-AB54-3FD71C407323}" srcOrd="6" destOrd="0" presId="urn:microsoft.com/office/officeart/2008/layout/VerticalCurvedList"/>
    <dgm:cxn modelId="{06310D45-B00E-43E9-BDC2-39E1B61C8596}" type="presParOf" srcId="{8DB598BE-9310-44D4-AB54-3FD71C407323}" destId="{316CC28F-84DA-4FD4-A2D5-E583A1E38A36}" srcOrd="0" destOrd="0" presId="urn:microsoft.com/office/officeart/2008/layout/VerticalCurvedList"/>
    <dgm:cxn modelId="{208F7807-2AAA-4503-B646-67AB978EA369}" type="presParOf" srcId="{9342214A-D0B6-4F05-902D-8BD8D1250132}" destId="{15867152-3084-49FE-85D0-1C10333D3135}" srcOrd="7" destOrd="0" presId="urn:microsoft.com/office/officeart/2008/layout/VerticalCurvedList"/>
    <dgm:cxn modelId="{4610F850-F1E5-412D-8D86-36F937649167}" type="presParOf" srcId="{9342214A-D0B6-4F05-902D-8BD8D1250132}" destId="{D9B0533B-3572-47FB-AB28-26CD2F1B460E}" srcOrd="8" destOrd="0" presId="urn:microsoft.com/office/officeart/2008/layout/VerticalCurvedList"/>
    <dgm:cxn modelId="{61186FF4-4B4C-4688-A8EB-33091EDF45B4}" type="presParOf" srcId="{D9B0533B-3572-47FB-AB28-26CD2F1B460E}" destId="{632E2248-F77C-4F31-A0EC-1E1CFB8BD2F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CA10D7-F262-492F-A853-C6140163D738}" type="doc">
      <dgm:prSet loTypeId="urn:microsoft.com/office/officeart/2018/2/layout/IconCircleList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FB9B9-3010-4AE3-8B5A-86E6F6F891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1400" b="1" dirty="0">
              <a:latin typeface="Oswald" panose="00000500000000000000" pitchFamily="2" charset="-18"/>
            </a:rPr>
            <a:t>Nie wszystkie metryki są równie przydatne</a:t>
          </a:r>
          <a:endParaRPr lang="pl-PL" sz="1400" dirty="0">
            <a:latin typeface="Oswald" panose="00000500000000000000" pitchFamily="2" charset="-18"/>
          </a:endParaRPr>
        </a:p>
        <a:p>
          <a:pPr>
            <a:lnSpc>
              <a:spcPct val="100000"/>
            </a:lnSpc>
          </a:pPr>
          <a:r>
            <a:rPr lang="pl-PL" sz="1400" dirty="0">
              <a:latin typeface="Oswald" panose="00000500000000000000" pitchFamily="2" charset="-18"/>
            </a:rPr>
            <a:t>Przeładowanie </a:t>
          </a:r>
          <a:r>
            <a:rPr lang="pl-PL" sz="1400" dirty="0" err="1">
              <a:latin typeface="Oswald" panose="00000500000000000000" pitchFamily="2" charset="-18"/>
            </a:rPr>
            <a:t>dashboardów</a:t>
          </a:r>
          <a:r>
            <a:rPr lang="pl-PL" sz="1400" dirty="0">
              <a:latin typeface="Oswald" panose="00000500000000000000" pitchFamily="2" charset="-18"/>
            </a:rPr>
            <a:t> metrykami wprowadza szum; skupienie się na wskaźnikach, które umożliwiają działanie, czyni platformę bardziej efektywną.</a:t>
          </a:r>
          <a:endParaRPr lang="en-US" sz="1400" dirty="0">
            <a:latin typeface="Oswald" panose="00000500000000000000" pitchFamily="2" charset="-18"/>
          </a:endParaRPr>
        </a:p>
      </dgm:t>
    </dgm:pt>
    <dgm:pt modelId="{16201FB5-555D-433C-88B8-03C7033E25BC}" type="parTrans" cxnId="{9E0CE467-8C76-4EE7-81D2-2C291C15090C}">
      <dgm:prSet/>
      <dgm:spPr/>
      <dgm:t>
        <a:bodyPr/>
        <a:lstStyle/>
        <a:p>
          <a:endParaRPr lang="en-US"/>
        </a:p>
      </dgm:t>
    </dgm:pt>
    <dgm:pt modelId="{A2EF6D50-6D63-4DA9-88FD-98ACDD319BE7}" type="sibTrans" cxnId="{9E0CE467-8C76-4EE7-81D2-2C291C1509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C05C85-CD9D-418F-941B-0F8EE1855AE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 dirty="0">
              <a:latin typeface="Oswald" panose="00000500000000000000" pitchFamily="2" charset="-18"/>
            </a:rPr>
            <a:t>Zacznij od małej skali, rozwijaj strategicznie</a:t>
          </a:r>
          <a:br>
            <a:rPr lang="en-US" dirty="0">
              <a:latin typeface="Oswald" panose="00000500000000000000" pitchFamily="2" charset="-18"/>
            </a:rPr>
          </a:br>
          <a:r>
            <a:rPr lang="pl-PL" dirty="0">
              <a:latin typeface="Oswald" panose="00000500000000000000" pitchFamily="2" charset="-18"/>
            </a:rPr>
            <a:t>Pilotaż z kilkoma kluczowymi zasobami danych i </a:t>
          </a:r>
          <a:r>
            <a:rPr lang="pl-PL" dirty="0" err="1">
              <a:latin typeface="Oswald" panose="00000500000000000000" pitchFamily="2" charset="-18"/>
            </a:rPr>
            <a:t>pipeline’ami</a:t>
          </a:r>
          <a:r>
            <a:rPr lang="pl-PL" dirty="0">
              <a:latin typeface="Oswald" panose="00000500000000000000" pitchFamily="2" charset="-18"/>
            </a:rPr>
            <a:t> pozwoli szybko pokazać wartość i zbudować impet dla szerszej adopcji.</a:t>
          </a:r>
        </a:p>
      </dgm:t>
    </dgm:pt>
    <dgm:pt modelId="{60CD1757-CEC2-451A-930A-98BDA6266F0C}" type="parTrans" cxnId="{BCA4D7F5-C160-4859-AB04-2BA5EA617003}">
      <dgm:prSet/>
      <dgm:spPr/>
      <dgm:t>
        <a:bodyPr/>
        <a:lstStyle/>
        <a:p>
          <a:endParaRPr lang="en-US"/>
        </a:p>
      </dgm:t>
    </dgm:pt>
    <dgm:pt modelId="{01B89703-15CB-4DB6-93DE-F13D4FF40190}" type="sibTrans" cxnId="{BCA4D7F5-C160-4859-AB04-2BA5EA6170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F6BA5B-B6C4-4372-B70A-3E5F951366D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 dirty="0">
              <a:latin typeface="Oswald" panose="00000500000000000000" pitchFamily="2" charset="-18"/>
            </a:rPr>
            <a:t>Dobre metadane to podstawa</a:t>
          </a:r>
          <a:br>
            <a:rPr lang="en-US" dirty="0">
              <a:latin typeface="Oswald" panose="00000500000000000000" pitchFamily="2" charset="-18"/>
            </a:rPr>
          </a:br>
          <a:r>
            <a:rPr lang="pl-PL" dirty="0">
              <a:latin typeface="Oswald" panose="00000500000000000000" pitchFamily="2" charset="-18"/>
            </a:rPr>
            <a:t>Słabo udokumentowane zasoby danych utrudniają tworzenie skutecznych narzędzi monitorujących.</a:t>
          </a:r>
        </a:p>
      </dgm:t>
    </dgm:pt>
    <dgm:pt modelId="{555433CF-43D4-4609-84B9-38C818F009B7}" type="parTrans" cxnId="{803E68C4-2D91-401B-AA9B-46DE3657D5B8}">
      <dgm:prSet/>
      <dgm:spPr/>
      <dgm:t>
        <a:bodyPr/>
        <a:lstStyle/>
        <a:p>
          <a:endParaRPr lang="en-US"/>
        </a:p>
      </dgm:t>
    </dgm:pt>
    <dgm:pt modelId="{CAE43DE8-8A12-49E7-ABC8-157673B81023}" type="sibTrans" cxnId="{803E68C4-2D91-401B-AA9B-46DE3657D5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55C520-AE52-4F97-B51E-8F121811FFA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 dirty="0">
              <a:latin typeface="Oswald" panose="00000500000000000000" pitchFamily="2" charset="-18"/>
            </a:rPr>
            <a:t>Integracja między systemami to wyzwanie</a:t>
          </a:r>
          <a:br>
            <a:rPr lang="en-US" dirty="0">
              <a:latin typeface="Oswald" panose="00000500000000000000" pitchFamily="2" charset="-18"/>
            </a:rPr>
          </a:br>
          <a:r>
            <a:rPr lang="pl-PL" dirty="0">
              <a:latin typeface="Oswald" panose="00000500000000000000" pitchFamily="2" charset="-18"/>
            </a:rPr>
            <a:t>Budowa spójnej obserwowalności w różnych narzędziach wymagała przemyślanego projektu i niestandardowych integracji.</a:t>
          </a:r>
        </a:p>
      </dgm:t>
    </dgm:pt>
    <dgm:pt modelId="{ACFDC38B-9580-47AB-9B7D-26826D0CCD8A}" type="parTrans" cxnId="{956C4E41-4F8B-4FFF-864E-1EBBB2403049}">
      <dgm:prSet/>
      <dgm:spPr/>
      <dgm:t>
        <a:bodyPr/>
        <a:lstStyle/>
        <a:p>
          <a:endParaRPr lang="en-US"/>
        </a:p>
      </dgm:t>
    </dgm:pt>
    <dgm:pt modelId="{A5EE75F5-A668-494A-8E2C-904DC99EA605}" type="sibTrans" cxnId="{956C4E41-4F8B-4FFF-864E-1EBBB2403049}">
      <dgm:prSet/>
      <dgm:spPr/>
      <dgm:t>
        <a:bodyPr/>
        <a:lstStyle/>
        <a:p>
          <a:endParaRPr lang="en-US"/>
        </a:p>
      </dgm:t>
    </dgm:pt>
    <dgm:pt modelId="{E4C31FEF-FEA8-48C3-A56E-49FF21AB4782}" type="pres">
      <dgm:prSet presAssocID="{37CA10D7-F262-492F-A853-C6140163D738}" presName="root" presStyleCnt="0">
        <dgm:presLayoutVars>
          <dgm:dir/>
          <dgm:resizeHandles val="exact"/>
        </dgm:presLayoutVars>
      </dgm:prSet>
      <dgm:spPr/>
    </dgm:pt>
    <dgm:pt modelId="{7AC30907-022B-44FE-94EA-D97E563D36D0}" type="pres">
      <dgm:prSet presAssocID="{37CA10D7-F262-492F-A853-C6140163D738}" presName="container" presStyleCnt="0">
        <dgm:presLayoutVars>
          <dgm:dir/>
          <dgm:resizeHandles val="exact"/>
        </dgm:presLayoutVars>
      </dgm:prSet>
      <dgm:spPr/>
    </dgm:pt>
    <dgm:pt modelId="{59A7A57B-2097-4255-8E24-FE07D7B82BFC}" type="pres">
      <dgm:prSet presAssocID="{73EFB9B9-3010-4AE3-8B5A-86E6F6F891D6}" presName="compNode" presStyleCnt="0"/>
      <dgm:spPr/>
    </dgm:pt>
    <dgm:pt modelId="{B20A2C66-6B7E-4302-84DC-712DD3512E90}" type="pres">
      <dgm:prSet presAssocID="{73EFB9B9-3010-4AE3-8B5A-86E6F6F891D6}" presName="iconBgRect" presStyleLbl="bgShp" presStyleIdx="0" presStyleCnt="4"/>
      <dgm:spPr/>
    </dgm:pt>
    <dgm:pt modelId="{F7C460CD-0740-42DE-A800-8690A85A48AB}" type="pres">
      <dgm:prSet presAssocID="{73EFB9B9-3010-4AE3-8B5A-86E6F6F891D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53B3298F-B8CC-4E5E-B03C-43AC8303899D}" type="pres">
      <dgm:prSet presAssocID="{73EFB9B9-3010-4AE3-8B5A-86E6F6F891D6}" presName="spaceRect" presStyleCnt="0"/>
      <dgm:spPr/>
    </dgm:pt>
    <dgm:pt modelId="{BB1C6919-573D-4220-A2A3-F139975A6D96}" type="pres">
      <dgm:prSet presAssocID="{73EFB9B9-3010-4AE3-8B5A-86E6F6F891D6}" presName="textRect" presStyleLbl="revTx" presStyleIdx="0" presStyleCnt="4">
        <dgm:presLayoutVars>
          <dgm:chMax val="1"/>
          <dgm:chPref val="1"/>
        </dgm:presLayoutVars>
      </dgm:prSet>
      <dgm:spPr/>
    </dgm:pt>
    <dgm:pt modelId="{3089D2FF-3E79-4D1E-BC99-4EB1A73A2925}" type="pres">
      <dgm:prSet presAssocID="{A2EF6D50-6D63-4DA9-88FD-98ACDD319BE7}" presName="sibTrans" presStyleLbl="sibTrans2D1" presStyleIdx="0" presStyleCnt="0"/>
      <dgm:spPr/>
    </dgm:pt>
    <dgm:pt modelId="{E07D1034-3374-4A72-8538-B0DA49A7BE99}" type="pres">
      <dgm:prSet presAssocID="{7CC05C85-CD9D-418F-941B-0F8EE1855AE0}" presName="compNode" presStyleCnt="0"/>
      <dgm:spPr/>
    </dgm:pt>
    <dgm:pt modelId="{CB22677C-FCEE-4650-8C85-64302D73E4DA}" type="pres">
      <dgm:prSet presAssocID="{7CC05C85-CD9D-418F-941B-0F8EE1855AE0}" presName="iconBgRect" presStyleLbl="bgShp" presStyleIdx="1" presStyleCnt="4"/>
      <dgm:spPr/>
    </dgm:pt>
    <dgm:pt modelId="{3D3912D1-08C1-45F7-B819-5355AB1EF80C}" type="pres">
      <dgm:prSet presAssocID="{7CC05C85-CD9D-418F-941B-0F8EE1855AE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300A63C-3A99-429B-95BB-1A2CCD0D3F40}" type="pres">
      <dgm:prSet presAssocID="{7CC05C85-CD9D-418F-941B-0F8EE1855AE0}" presName="spaceRect" presStyleCnt="0"/>
      <dgm:spPr/>
    </dgm:pt>
    <dgm:pt modelId="{BB30A727-936C-422F-B0DF-79E175C0CB4B}" type="pres">
      <dgm:prSet presAssocID="{7CC05C85-CD9D-418F-941B-0F8EE1855AE0}" presName="textRect" presStyleLbl="revTx" presStyleIdx="1" presStyleCnt="4" custScaleX="107103">
        <dgm:presLayoutVars>
          <dgm:chMax val="1"/>
          <dgm:chPref val="1"/>
        </dgm:presLayoutVars>
      </dgm:prSet>
      <dgm:spPr/>
    </dgm:pt>
    <dgm:pt modelId="{D2E07A2C-D93E-48E0-A08A-0C7936A5158B}" type="pres">
      <dgm:prSet presAssocID="{01B89703-15CB-4DB6-93DE-F13D4FF40190}" presName="sibTrans" presStyleLbl="sibTrans2D1" presStyleIdx="0" presStyleCnt="0"/>
      <dgm:spPr/>
    </dgm:pt>
    <dgm:pt modelId="{DDE622B7-541C-4BAC-99AC-469CB01DD8D6}" type="pres">
      <dgm:prSet presAssocID="{A7F6BA5B-B6C4-4372-B70A-3E5F951366D1}" presName="compNode" presStyleCnt="0"/>
      <dgm:spPr/>
    </dgm:pt>
    <dgm:pt modelId="{070E3E0C-7E91-40E6-9F42-78251C8F8F2E}" type="pres">
      <dgm:prSet presAssocID="{A7F6BA5B-B6C4-4372-B70A-3E5F951366D1}" presName="iconBgRect" presStyleLbl="bgShp" presStyleIdx="2" presStyleCnt="4"/>
      <dgm:spPr/>
    </dgm:pt>
    <dgm:pt modelId="{93D6EA4F-8D26-4284-9456-0523D233044F}" type="pres">
      <dgm:prSet presAssocID="{A7F6BA5B-B6C4-4372-B70A-3E5F951366D1}" presName="iconRect" presStyleLbl="node1" presStyleIdx="2" presStyleCnt="4" custLinFactNeighborX="3283" custLinFactNeighborY="-820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630CD774-EC4A-474D-93C3-F3FA7F18A2A1}" type="pres">
      <dgm:prSet presAssocID="{A7F6BA5B-B6C4-4372-B70A-3E5F951366D1}" presName="spaceRect" presStyleCnt="0"/>
      <dgm:spPr/>
    </dgm:pt>
    <dgm:pt modelId="{EB25E2E3-3664-4182-BC65-314108F07D37}" type="pres">
      <dgm:prSet presAssocID="{A7F6BA5B-B6C4-4372-B70A-3E5F951366D1}" presName="textRect" presStyleLbl="revTx" presStyleIdx="2" presStyleCnt="4">
        <dgm:presLayoutVars>
          <dgm:chMax val="1"/>
          <dgm:chPref val="1"/>
        </dgm:presLayoutVars>
      </dgm:prSet>
      <dgm:spPr/>
    </dgm:pt>
    <dgm:pt modelId="{F854E391-1A6F-4E45-A5C0-A80F8B9286FB}" type="pres">
      <dgm:prSet presAssocID="{CAE43DE8-8A12-49E7-ABC8-157673B81023}" presName="sibTrans" presStyleLbl="sibTrans2D1" presStyleIdx="0" presStyleCnt="0"/>
      <dgm:spPr/>
    </dgm:pt>
    <dgm:pt modelId="{FA668FAF-11CA-45F9-89BD-10D2A139622D}" type="pres">
      <dgm:prSet presAssocID="{6E55C520-AE52-4F97-B51E-8F121811FFAA}" presName="compNode" presStyleCnt="0"/>
      <dgm:spPr/>
    </dgm:pt>
    <dgm:pt modelId="{DF90286D-C1F7-4FB9-A11E-F4D35A369598}" type="pres">
      <dgm:prSet presAssocID="{6E55C520-AE52-4F97-B51E-8F121811FFAA}" presName="iconBgRect" presStyleLbl="bgShp" presStyleIdx="3" presStyleCnt="4"/>
      <dgm:spPr/>
    </dgm:pt>
    <dgm:pt modelId="{E643BF4C-7150-4695-84B6-F24F764AD9D3}" type="pres">
      <dgm:prSet presAssocID="{6E55C520-AE52-4F97-B51E-8F121811FF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F488307-C8DB-40D8-8709-71365AC078D9}" type="pres">
      <dgm:prSet presAssocID="{6E55C520-AE52-4F97-B51E-8F121811FFAA}" presName="spaceRect" presStyleCnt="0"/>
      <dgm:spPr/>
    </dgm:pt>
    <dgm:pt modelId="{F3A4ABDB-4781-4B13-9819-84554DF3CA42}" type="pres">
      <dgm:prSet presAssocID="{6E55C520-AE52-4F97-B51E-8F121811FFAA}" presName="textRect" presStyleLbl="revTx" presStyleIdx="3" presStyleCnt="4" custScaleX="106211">
        <dgm:presLayoutVars>
          <dgm:chMax val="1"/>
          <dgm:chPref val="1"/>
        </dgm:presLayoutVars>
      </dgm:prSet>
      <dgm:spPr/>
    </dgm:pt>
  </dgm:ptLst>
  <dgm:cxnLst>
    <dgm:cxn modelId="{B55D4907-4F60-4B47-9767-E664DF530C60}" type="presOf" srcId="{CAE43DE8-8A12-49E7-ABC8-157673B81023}" destId="{F854E391-1A6F-4E45-A5C0-A80F8B9286FB}" srcOrd="0" destOrd="0" presId="urn:microsoft.com/office/officeart/2018/2/layout/IconCircleList"/>
    <dgm:cxn modelId="{956C4E41-4F8B-4FFF-864E-1EBBB2403049}" srcId="{37CA10D7-F262-492F-A853-C6140163D738}" destId="{6E55C520-AE52-4F97-B51E-8F121811FFAA}" srcOrd="3" destOrd="0" parTransId="{ACFDC38B-9580-47AB-9B7D-26826D0CCD8A}" sibTransId="{A5EE75F5-A668-494A-8E2C-904DC99EA605}"/>
    <dgm:cxn modelId="{9E0CE467-8C76-4EE7-81D2-2C291C15090C}" srcId="{37CA10D7-F262-492F-A853-C6140163D738}" destId="{73EFB9B9-3010-4AE3-8B5A-86E6F6F891D6}" srcOrd="0" destOrd="0" parTransId="{16201FB5-555D-433C-88B8-03C7033E25BC}" sibTransId="{A2EF6D50-6D63-4DA9-88FD-98ACDD319BE7}"/>
    <dgm:cxn modelId="{405FBC4E-71E9-4D20-95D7-48126A9CE82E}" type="presOf" srcId="{73EFB9B9-3010-4AE3-8B5A-86E6F6F891D6}" destId="{BB1C6919-573D-4220-A2A3-F139975A6D96}" srcOrd="0" destOrd="0" presId="urn:microsoft.com/office/officeart/2018/2/layout/IconCircleList"/>
    <dgm:cxn modelId="{01327A55-6222-4B68-A122-D5C3B8593033}" type="presOf" srcId="{6E55C520-AE52-4F97-B51E-8F121811FFAA}" destId="{F3A4ABDB-4781-4B13-9819-84554DF3CA42}" srcOrd="0" destOrd="0" presId="urn:microsoft.com/office/officeart/2018/2/layout/IconCircleList"/>
    <dgm:cxn modelId="{110B9382-5C2B-4185-BA4E-6731FD6153F7}" type="presOf" srcId="{37CA10D7-F262-492F-A853-C6140163D738}" destId="{E4C31FEF-FEA8-48C3-A56E-49FF21AB4782}" srcOrd="0" destOrd="0" presId="urn:microsoft.com/office/officeart/2018/2/layout/IconCircleList"/>
    <dgm:cxn modelId="{322D9091-448B-433B-A7CB-FEF2A65A11D4}" type="presOf" srcId="{7CC05C85-CD9D-418F-941B-0F8EE1855AE0}" destId="{BB30A727-936C-422F-B0DF-79E175C0CB4B}" srcOrd="0" destOrd="0" presId="urn:microsoft.com/office/officeart/2018/2/layout/IconCircleList"/>
    <dgm:cxn modelId="{7FF657A1-4EC2-4629-9DD4-DC4AA106AE21}" type="presOf" srcId="{01B89703-15CB-4DB6-93DE-F13D4FF40190}" destId="{D2E07A2C-D93E-48E0-A08A-0C7936A5158B}" srcOrd="0" destOrd="0" presId="urn:microsoft.com/office/officeart/2018/2/layout/IconCircleList"/>
    <dgm:cxn modelId="{050853AF-13EB-40EB-B665-FF0F8F2BF019}" type="presOf" srcId="{A2EF6D50-6D63-4DA9-88FD-98ACDD319BE7}" destId="{3089D2FF-3E79-4D1E-BC99-4EB1A73A2925}" srcOrd="0" destOrd="0" presId="urn:microsoft.com/office/officeart/2018/2/layout/IconCircleList"/>
    <dgm:cxn modelId="{5B3180C0-A27F-4E9C-A21E-6590759617DD}" type="presOf" srcId="{A7F6BA5B-B6C4-4372-B70A-3E5F951366D1}" destId="{EB25E2E3-3664-4182-BC65-314108F07D37}" srcOrd="0" destOrd="0" presId="urn:microsoft.com/office/officeart/2018/2/layout/IconCircleList"/>
    <dgm:cxn modelId="{803E68C4-2D91-401B-AA9B-46DE3657D5B8}" srcId="{37CA10D7-F262-492F-A853-C6140163D738}" destId="{A7F6BA5B-B6C4-4372-B70A-3E5F951366D1}" srcOrd="2" destOrd="0" parTransId="{555433CF-43D4-4609-84B9-38C818F009B7}" sibTransId="{CAE43DE8-8A12-49E7-ABC8-157673B81023}"/>
    <dgm:cxn modelId="{BCA4D7F5-C160-4859-AB04-2BA5EA617003}" srcId="{37CA10D7-F262-492F-A853-C6140163D738}" destId="{7CC05C85-CD9D-418F-941B-0F8EE1855AE0}" srcOrd="1" destOrd="0" parTransId="{60CD1757-CEC2-451A-930A-98BDA6266F0C}" sibTransId="{01B89703-15CB-4DB6-93DE-F13D4FF40190}"/>
    <dgm:cxn modelId="{7FD35099-78E4-4E7B-AEE3-08EE3E8843A4}" type="presParOf" srcId="{E4C31FEF-FEA8-48C3-A56E-49FF21AB4782}" destId="{7AC30907-022B-44FE-94EA-D97E563D36D0}" srcOrd="0" destOrd="0" presId="urn:microsoft.com/office/officeart/2018/2/layout/IconCircleList"/>
    <dgm:cxn modelId="{D96044FC-3DB9-4430-887D-77EB819A08B4}" type="presParOf" srcId="{7AC30907-022B-44FE-94EA-D97E563D36D0}" destId="{59A7A57B-2097-4255-8E24-FE07D7B82BFC}" srcOrd="0" destOrd="0" presId="urn:microsoft.com/office/officeart/2018/2/layout/IconCircleList"/>
    <dgm:cxn modelId="{23633099-C0E5-4C93-A7C6-2E53D1B6A8ED}" type="presParOf" srcId="{59A7A57B-2097-4255-8E24-FE07D7B82BFC}" destId="{B20A2C66-6B7E-4302-84DC-712DD3512E90}" srcOrd="0" destOrd="0" presId="urn:microsoft.com/office/officeart/2018/2/layout/IconCircleList"/>
    <dgm:cxn modelId="{632E77BD-5C11-4E6F-98BC-D6E2AC0FA345}" type="presParOf" srcId="{59A7A57B-2097-4255-8E24-FE07D7B82BFC}" destId="{F7C460CD-0740-42DE-A800-8690A85A48AB}" srcOrd="1" destOrd="0" presId="urn:microsoft.com/office/officeart/2018/2/layout/IconCircleList"/>
    <dgm:cxn modelId="{38F44843-C227-442D-98DF-36AA45BCC8E2}" type="presParOf" srcId="{59A7A57B-2097-4255-8E24-FE07D7B82BFC}" destId="{53B3298F-B8CC-4E5E-B03C-43AC8303899D}" srcOrd="2" destOrd="0" presId="urn:microsoft.com/office/officeart/2018/2/layout/IconCircleList"/>
    <dgm:cxn modelId="{90664706-8D85-45ED-86EC-7A38B6DEE511}" type="presParOf" srcId="{59A7A57B-2097-4255-8E24-FE07D7B82BFC}" destId="{BB1C6919-573D-4220-A2A3-F139975A6D96}" srcOrd="3" destOrd="0" presId="urn:microsoft.com/office/officeart/2018/2/layout/IconCircleList"/>
    <dgm:cxn modelId="{DEBE9AA8-A579-404C-9CD5-682B042C3986}" type="presParOf" srcId="{7AC30907-022B-44FE-94EA-D97E563D36D0}" destId="{3089D2FF-3E79-4D1E-BC99-4EB1A73A2925}" srcOrd="1" destOrd="0" presId="urn:microsoft.com/office/officeart/2018/2/layout/IconCircleList"/>
    <dgm:cxn modelId="{BD3663CC-9D33-45E9-B44D-3CB60B134B51}" type="presParOf" srcId="{7AC30907-022B-44FE-94EA-D97E563D36D0}" destId="{E07D1034-3374-4A72-8538-B0DA49A7BE99}" srcOrd="2" destOrd="0" presId="urn:microsoft.com/office/officeart/2018/2/layout/IconCircleList"/>
    <dgm:cxn modelId="{E332B7A1-AA40-41F0-AF87-AA4AD19C111B}" type="presParOf" srcId="{E07D1034-3374-4A72-8538-B0DA49A7BE99}" destId="{CB22677C-FCEE-4650-8C85-64302D73E4DA}" srcOrd="0" destOrd="0" presId="urn:microsoft.com/office/officeart/2018/2/layout/IconCircleList"/>
    <dgm:cxn modelId="{CF650A8F-31DB-4F35-A802-FF14E010EFB3}" type="presParOf" srcId="{E07D1034-3374-4A72-8538-B0DA49A7BE99}" destId="{3D3912D1-08C1-45F7-B819-5355AB1EF80C}" srcOrd="1" destOrd="0" presId="urn:microsoft.com/office/officeart/2018/2/layout/IconCircleList"/>
    <dgm:cxn modelId="{2A6DA37F-6D56-43CF-A3A5-09108E43672A}" type="presParOf" srcId="{E07D1034-3374-4A72-8538-B0DA49A7BE99}" destId="{7300A63C-3A99-429B-95BB-1A2CCD0D3F40}" srcOrd="2" destOrd="0" presId="urn:microsoft.com/office/officeart/2018/2/layout/IconCircleList"/>
    <dgm:cxn modelId="{299F784F-4864-48F3-A2EC-262E881AD3B8}" type="presParOf" srcId="{E07D1034-3374-4A72-8538-B0DA49A7BE99}" destId="{BB30A727-936C-422F-B0DF-79E175C0CB4B}" srcOrd="3" destOrd="0" presId="urn:microsoft.com/office/officeart/2018/2/layout/IconCircleList"/>
    <dgm:cxn modelId="{3067E946-CB0E-4D99-AABF-EE59F8B82AD3}" type="presParOf" srcId="{7AC30907-022B-44FE-94EA-D97E563D36D0}" destId="{D2E07A2C-D93E-48E0-A08A-0C7936A5158B}" srcOrd="3" destOrd="0" presId="urn:microsoft.com/office/officeart/2018/2/layout/IconCircleList"/>
    <dgm:cxn modelId="{60F0DD27-4A50-4211-AA99-C2CBB3311EC4}" type="presParOf" srcId="{7AC30907-022B-44FE-94EA-D97E563D36D0}" destId="{DDE622B7-541C-4BAC-99AC-469CB01DD8D6}" srcOrd="4" destOrd="0" presId="urn:microsoft.com/office/officeart/2018/2/layout/IconCircleList"/>
    <dgm:cxn modelId="{9E7167CD-61BC-4EF5-BE0E-7A754989163A}" type="presParOf" srcId="{DDE622B7-541C-4BAC-99AC-469CB01DD8D6}" destId="{070E3E0C-7E91-40E6-9F42-78251C8F8F2E}" srcOrd="0" destOrd="0" presId="urn:microsoft.com/office/officeart/2018/2/layout/IconCircleList"/>
    <dgm:cxn modelId="{8C121856-0118-4D73-BA2F-A6C9C4773694}" type="presParOf" srcId="{DDE622B7-541C-4BAC-99AC-469CB01DD8D6}" destId="{93D6EA4F-8D26-4284-9456-0523D233044F}" srcOrd="1" destOrd="0" presId="urn:microsoft.com/office/officeart/2018/2/layout/IconCircleList"/>
    <dgm:cxn modelId="{92E4AFB2-1D02-430C-BD4C-295F1F5D81E3}" type="presParOf" srcId="{DDE622B7-541C-4BAC-99AC-469CB01DD8D6}" destId="{630CD774-EC4A-474D-93C3-F3FA7F18A2A1}" srcOrd="2" destOrd="0" presId="urn:microsoft.com/office/officeart/2018/2/layout/IconCircleList"/>
    <dgm:cxn modelId="{CD37CD6D-B6B7-401B-BCA8-0B50A605C7AE}" type="presParOf" srcId="{DDE622B7-541C-4BAC-99AC-469CB01DD8D6}" destId="{EB25E2E3-3664-4182-BC65-314108F07D37}" srcOrd="3" destOrd="0" presId="urn:microsoft.com/office/officeart/2018/2/layout/IconCircleList"/>
    <dgm:cxn modelId="{5D2756C3-36D9-4C09-B174-E4FAED4ECC1F}" type="presParOf" srcId="{7AC30907-022B-44FE-94EA-D97E563D36D0}" destId="{F854E391-1A6F-4E45-A5C0-A80F8B9286FB}" srcOrd="5" destOrd="0" presId="urn:microsoft.com/office/officeart/2018/2/layout/IconCircleList"/>
    <dgm:cxn modelId="{31539AB7-816A-4D5B-AC6D-82D5474E0DED}" type="presParOf" srcId="{7AC30907-022B-44FE-94EA-D97E563D36D0}" destId="{FA668FAF-11CA-45F9-89BD-10D2A139622D}" srcOrd="6" destOrd="0" presId="urn:microsoft.com/office/officeart/2018/2/layout/IconCircleList"/>
    <dgm:cxn modelId="{2D6EDD39-F1B6-45AB-8A66-DA0998E6192A}" type="presParOf" srcId="{FA668FAF-11CA-45F9-89BD-10D2A139622D}" destId="{DF90286D-C1F7-4FB9-A11E-F4D35A369598}" srcOrd="0" destOrd="0" presId="urn:microsoft.com/office/officeart/2018/2/layout/IconCircleList"/>
    <dgm:cxn modelId="{6D28138D-C239-4228-B349-73A08641898D}" type="presParOf" srcId="{FA668FAF-11CA-45F9-89BD-10D2A139622D}" destId="{E643BF4C-7150-4695-84B6-F24F764AD9D3}" srcOrd="1" destOrd="0" presId="urn:microsoft.com/office/officeart/2018/2/layout/IconCircleList"/>
    <dgm:cxn modelId="{22AE16FD-46C8-448C-B305-177939BDB74F}" type="presParOf" srcId="{FA668FAF-11CA-45F9-89BD-10D2A139622D}" destId="{FF488307-C8DB-40D8-8709-71365AC078D9}" srcOrd="2" destOrd="0" presId="urn:microsoft.com/office/officeart/2018/2/layout/IconCircleList"/>
    <dgm:cxn modelId="{8AB5912D-E25C-4A1C-ABB4-396B17E45086}" type="presParOf" srcId="{FA668FAF-11CA-45F9-89BD-10D2A139622D}" destId="{F3A4ABDB-4781-4B13-9819-84554DF3CA4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24500-5042-414B-9C02-18CFC9E0BFDC}">
      <dsp:nvSpPr>
        <dsp:cNvPr id="0" name=""/>
        <dsp:cNvSpPr/>
      </dsp:nvSpPr>
      <dsp:spPr>
        <a:xfrm>
          <a:off x="1408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403FC5-2ADE-4C43-A87C-C83B0A7B6609}">
      <dsp:nvSpPr>
        <dsp:cNvPr id="0" name=""/>
        <dsp:cNvSpPr/>
      </dsp:nvSpPr>
      <dsp:spPr>
        <a:xfrm>
          <a:off x="299857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latin typeface="Oswald" panose="00000500000000000000" pitchFamily="2" charset="-18"/>
            </a:rPr>
            <a:t>Notebooki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>
              <a:latin typeface="Oswald" panose="00000500000000000000" pitchFamily="2" charset="-18"/>
            </a:rPr>
            <a:t>Skanowanie tabel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>
              <a:latin typeface="Oswald" panose="00000500000000000000" pitchFamily="2" charset="-18"/>
            </a:rPr>
            <a:t>Aktualizacja statystyk w </a:t>
          </a:r>
          <a:r>
            <a:rPr lang="pl-PL" sz="1100" kern="1200" dirty="0" err="1">
              <a:latin typeface="Oswald" panose="00000500000000000000" pitchFamily="2" charset="-18"/>
            </a:rPr>
            <a:t>legacy</a:t>
          </a:r>
          <a:r>
            <a:rPr lang="pl-PL" sz="1100" kern="1200" dirty="0">
              <a:latin typeface="Oswald" panose="00000500000000000000" pitchFamily="2" charset="-18"/>
            </a:rPr>
            <a:t> </a:t>
          </a:r>
          <a:r>
            <a:rPr lang="pl-PL" sz="1100" kern="1200" dirty="0" err="1">
              <a:latin typeface="Oswald" panose="00000500000000000000" pitchFamily="2" charset="-18"/>
            </a:rPr>
            <a:t>Hive</a:t>
          </a:r>
          <a:r>
            <a:rPr lang="pl-PL" sz="1100" kern="1200" dirty="0">
              <a:latin typeface="Oswald" panose="00000500000000000000" pitchFamily="2" charset="-18"/>
            </a:rPr>
            <a:t> </a:t>
          </a:r>
          <a:r>
            <a:rPr lang="pl-PL" sz="1100" kern="1200" dirty="0" err="1">
              <a:latin typeface="Oswald" panose="00000500000000000000" pitchFamily="2" charset="-18"/>
            </a:rPr>
            <a:t>Metastore</a:t>
          </a:r>
          <a:endParaRPr lang="pl-PL" sz="1100" kern="1200" dirty="0">
            <a:latin typeface="Oswald" panose="00000500000000000000" pitchFamily="2" charset="-18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>
              <a:latin typeface="Oswald" panose="00000500000000000000" pitchFamily="2" charset="-18"/>
            </a:rPr>
            <a:t>Przygotowanie danych zgodnie z modelem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>
              <a:latin typeface="Oswald" panose="00000500000000000000" pitchFamily="2" charset="-18"/>
            </a:rPr>
            <a:t>INSERT do bazy danych</a:t>
          </a:r>
        </a:p>
      </dsp:txBody>
      <dsp:txXfrm>
        <a:off x="353553" y="1861206"/>
        <a:ext cx="1725940" cy="1725940"/>
      </dsp:txXfrm>
    </dsp:sp>
    <dsp:sp modelId="{BDA90902-6457-4F4C-AD38-4FD71506900E}">
      <dsp:nvSpPr>
        <dsp:cNvPr id="0" name=""/>
        <dsp:cNvSpPr/>
      </dsp:nvSpPr>
      <dsp:spPr>
        <a:xfrm>
          <a:off x="2187881" y="1403914"/>
          <a:ext cx="353140" cy="4405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200" kern="1200">
            <a:latin typeface="Oswald" panose="00000500000000000000" pitchFamily="2" charset="-18"/>
          </a:endParaRPr>
        </a:p>
      </dsp:txBody>
      <dsp:txXfrm>
        <a:off x="2187881" y="1492019"/>
        <a:ext cx="247198" cy="264314"/>
      </dsp:txXfrm>
    </dsp:sp>
    <dsp:sp modelId="{06C6A691-2F92-44EA-872A-19C42445E640}">
      <dsp:nvSpPr>
        <dsp:cNvPr id="0" name=""/>
        <dsp:cNvSpPr/>
      </dsp:nvSpPr>
      <dsp:spPr>
        <a:xfrm>
          <a:off x="2843713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41CD7C-B221-4B22-9743-082341A57C76}">
      <dsp:nvSpPr>
        <dsp:cNvPr id="0" name=""/>
        <dsp:cNvSpPr/>
      </dsp:nvSpPr>
      <dsp:spPr>
        <a:xfrm>
          <a:off x="3142163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>
              <a:latin typeface="Oswald" panose="00000500000000000000" pitchFamily="2" charset="-18"/>
            </a:rPr>
            <a:t>Databricks</a:t>
          </a:r>
          <a:endParaRPr lang="pl-PL" sz="1400" kern="1200" dirty="0">
            <a:latin typeface="Oswald" panose="00000500000000000000" pitchFamily="2" charset="-18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>
              <a:latin typeface="Oswald" panose="00000500000000000000" pitchFamily="2" charset="-18"/>
            </a:rPr>
            <a:t>Orkiestracja w </a:t>
          </a:r>
          <a:r>
            <a:rPr lang="pl-PL" sz="1100" kern="1200" dirty="0" err="1">
              <a:latin typeface="Oswald" panose="00000500000000000000" pitchFamily="2" charset="-18"/>
            </a:rPr>
            <a:t>Databricks</a:t>
          </a:r>
          <a:r>
            <a:rPr lang="pl-PL" sz="1100" kern="1200" dirty="0">
              <a:latin typeface="Oswald" panose="00000500000000000000" pitchFamily="2" charset="-18"/>
            </a:rPr>
            <a:t> </a:t>
          </a:r>
          <a:r>
            <a:rPr lang="pl-PL" sz="1100" kern="1200" dirty="0" err="1">
              <a:latin typeface="Oswald" panose="00000500000000000000" pitchFamily="2" charset="-18"/>
            </a:rPr>
            <a:t>Workflows</a:t>
          </a:r>
          <a:endParaRPr lang="pl-PL" sz="1100" kern="1200" dirty="0">
            <a:latin typeface="Oswald" panose="00000500000000000000" pitchFamily="2" charset="-18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 err="1">
              <a:latin typeface="Oswald" panose="00000500000000000000" pitchFamily="2" charset="-18"/>
            </a:rPr>
            <a:t>Scheduler</a:t>
          </a:r>
          <a:r>
            <a:rPr lang="pl-PL" sz="1100" kern="1200" dirty="0">
              <a:latin typeface="Oswald" panose="00000500000000000000" pitchFamily="2" charset="-18"/>
            </a:rPr>
            <a:t> – zadanie uruchamiane raz w tygodniu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>
              <a:latin typeface="Oswald" panose="00000500000000000000" pitchFamily="2" charset="-18"/>
            </a:rPr>
            <a:t>Organizacja kodu – </a:t>
          </a:r>
          <a:r>
            <a:rPr lang="pl-PL" sz="1100" kern="1200" dirty="0" err="1">
              <a:latin typeface="Oswald" panose="00000500000000000000" pitchFamily="2" charset="-18"/>
            </a:rPr>
            <a:t>Databricks</a:t>
          </a:r>
          <a:r>
            <a:rPr lang="pl-PL" sz="1100" kern="1200" dirty="0">
              <a:latin typeface="Oswald" panose="00000500000000000000" pitchFamily="2" charset="-18"/>
            </a:rPr>
            <a:t> </a:t>
          </a:r>
          <a:r>
            <a:rPr lang="pl-PL" sz="1100" kern="1200" dirty="0" err="1">
              <a:latin typeface="Oswald" panose="00000500000000000000" pitchFamily="2" charset="-18"/>
            </a:rPr>
            <a:t>Repos</a:t>
          </a:r>
          <a:endParaRPr lang="pl-PL" sz="1100" kern="1200" dirty="0">
            <a:latin typeface="Oswald" panose="00000500000000000000" pitchFamily="2" charset="-18"/>
          </a:endParaRPr>
        </a:p>
      </dsp:txBody>
      <dsp:txXfrm>
        <a:off x="3195859" y="1861206"/>
        <a:ext cx="1725940" cy="1725940"/>
      </dsp:txXfrm>
    </dsp:sp>
    <dsp:sp modelId="{926F9449-1D76-41F6-B5DF-4CCD3E3E107F}">
      <dsp:nvSpPr>
        <dsp:cNvPr id="0" name=""/>
        <dsp:cNvSpPr/>
      </dsp:nvSpPr>
      <dsp:spPr>
        <a:xfrm>
          <a:off x="5030186" y="1403914"/>
          <a:ext cx="353140" cy="4405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200" kern="1200">
            <a:latin typeface="Oswald" panose="00000500000000000000" pitchFamily="2" charset="-18"/>
          </a:endParaRPr>
        </a:p>
      </dsp:txBody>
      <dsp:txXfrm>
        <a:off x="5030186" y="1492019"/>
        <a:ext cx="247198" cy="264314"/>
      </dsp:txXfrm>
    </dsp:sp>
    <dsp:sp modelId="{9D016845-39BD-437E-A6F9-D7B0A99081C7}">
      <dsp:nvSpPr>
        <dsp:cNvPr id="0" name=""/>
        <dsp:cNvSpPr/>
      </dsp:nvSpPr>
      <dsp:spPr>
        <a:xfrm>
          <a:off x="5686019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20D967-DA22-40FB-A121-5C5C97064F04}">
      <dsp:nvSpPr>
        <dsp:cNvPr id="0" name=""/>
        <dsp:cNvSpPr/>
      </dsp:nvSpPr>
      <dsp:spPr>
        <a:xfrm>
          <a:off x="5984468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>
              <a:latin typeface="Oswald" panose="00000500000000000000" pitchFamily="2" charset="-18"/>
            </a:rPr>
            <a:t>Azure</a:t>
          </a:r>
          <a:r>
            <a:rPr lang="pl-PL" sz="1400" kern="1200" dirty="0">
              <a:latin typeface="Oswald" panose="00000500000000000000" pitchFamily="2" charset="-18"/>
            </a:rPr>
            <a:t> SQL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>
              <a:latin typeface="Oswald" panose="00000500000000000000" pitchFamily="2" charset="-18"/>
            </a:rPr>
            <a:t>Przechowywanie danych</a:t>
          </a:r>
        </a:p>
      </dsp:txBody>
      <dsp:txXfrm>
        <a:off x="6038164" y="1861206"/>
        <a:ext cx="1725940" cy="1725940"/>
      </dsp:txXfrm>
    </dsp:sp>
    <dsp:sp modelId="{0CE072E0-53CB-4656-9D00-B358ABDCD114}">
      <dsp:nvSpPr>
        <dsp:cNvPr id="0" name=""/>
        <dsp:cNvSpPr/>
      </dsp:nvSpPr>
      <dsp:spPr>
        <a:xfrm>
          <a:off x="7872492" y="1403914"/>
          <a:ext cx="353140" cy="4405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200" kern="1200">
            <a:latin typeface="Oswald" panose="00000500000000000000" pitchFamily="2" charset="-18"/>
          </a:endParaRPr>
        </a:p>
      </dsp:txBody>
      <dsp:txXfrm>
        <a:off x="7872492" y="1492019"/>
        <a:ext cx="247198" cy="264314"/>
      </dsp:txXfrm>
    </dsp:sp>
    <dsp:sp modelId="{0891EE4E-8308-4B1F-BA25-005DCEF8066F}">
      <dsp:nvSpPr>
        <dsp:cNvPr id="0" name=""/>
        <dsp:cNvSpPr/>
      </dsp:nvSpPr>
      <dsp:spPr>
        <a:xfrm>
          <a:off x="8528324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B42C50-9B32-4AF6-B424-98CB47281682}">
      <dsp:nvSpPr>
        <dsp:cNvPr id="0" name=""/>
        <dsp:cNvSpPr/>
      </dsp:nvSpPr>
      <dsp:spPr>
        <a:xfrm>
          <a:off x="8826774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latin typeface="Oswald" panose="00000500000000000000" pitchFamily="2" charset="-18"/>
            </a:rPr>
            <a:t>Power BI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>
              <a:latin typeface="Oswald" panose="00000500000000000000" pitchFamily="2" charset="-18"/>
            </a:rPr>
            <a:t>Data Volume </a:t>
          </a:r>
          <a:r>
            <a:rPr lang="pl-PL" sz="1100" kern="1200" dirty="0" err="1">
              <a:latin typeface="Oswald" panose="00000500000000000000" pitchFamily="2" charset="-18"/>
            </a:rPr>
            <a:t>dashboard</a:t>
          </a:r>
          <a:endParaRPr lang="pl-PL" sz="1100" kern="1200" dirty="0">
            <a:latin typeface="Oswald" panose="00000500000000000000" pitchFamily="2" charset="-18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100" kern="1200" dirty="0">
              <a:latin typeface="Oswald" panose="00000500000000000000" pitchFamily="2" charset="-18"/>
            </a:rPr>
            <a:t>Data </a:t>
          </a:r>
          <a:r>
            <a:rPr lang="pl-PL" sz="1100" kern="1200" dirty="0" err="1">
              <a:latin typeface="Oswald" panose="00000500000000000000" pitchFamily="2" charset="-18"/>
            </a:rPr>
            <a:t>Freshness</a:t>
          </a:r>
          <a:r>
            <a:rPr lang="pl-PL" sz="1100" kern="1200" dirty="0">
              <a:latin typeface="Oswald" panose="00000500000000000000" pitchFamily="2" charset="-18"/>
            </a:rPr>
            <a:t> </a:t>
          </a:r>
          <a:r>
            <a:rPr lang="pl-PL" sz="1100" kern="1200" dirty="0" err="1">
              <a:latin typeface="Oswald" panose="00000500000000000000" pitchFamily="2" charset="-18"/>
            </a:rPr>
            <a:t>dashboard</a:t>
          </a:r>
          <a:endParaRPr lang="pl-PL" sz="1100" kern="1200" dirty="0">
            <a:latin typeface="Oswald" panose="00000500000000000000" pitchFamily="2" charset="-18"/>
          </a:endParaRPr>
        </a:p>
      </dsp:txBody>
      <dsp:txXfrm>
        <a:off x="8880470" y="1861206"/>
        <a:ext cx="1725940" cy="1725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24500-5042-414B-9C02-18CFC9E0BFDC}">
      <dsp:nvSpPr>
        <dsp:cNvPr id="0" name=""/>
        <dsp:cNvSpPr/>
      </dsp:nvSpPr>
      <dsp:spPr>
        <a:xfrm>
          <a:off x="1408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403FC5-2ADE-4C43-A87C-C83B0A7B6609}">
      <dsp:nvSpPr>
        <dsp:cNvPr id="0" name=""/>
        <dsp:cNvSpPr/>
      </dsp:nvSpPr>
      <dsp:spPr>
        <a:xfrm>
          <a:off x="299857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latin typeface="Oswald" panose="00000500000000000000" pitchFamily="2" charset="-18"/>
            </a:rPr>
            <a:t>Kod aplikacji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300" kern="1200" dirty="0">
              <a:latin typeface="Oswald" panose="00000500000000000000" pitchFamily="2" charset="-18"/>
            </a:rPr>
            <a:t>Query tabel systemowych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300" kern="1200" dirty="0">
              <a:latin typeface="Oswald" panose="00000500000000000000" pitchFamily="2" charset="-18"/>
            </a:rPr>
            <a:t>Przygotowanie danych zgodnie z modelem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300" kern="1200" dirty="0">
              <a:latin typeface="Oswald" panose="00000500000000000000" pitchFamily="2" charset="-18"/>
            </a:rPr>
            <a:t>INSERT do bazy danych</a:t>
          </a:r>
        </a:p>
      </dsp:txBody>
      <dsp:txXfrm>
        <a:off x="353553" y="1861206"/>
        <a:ext cx="1725940" cy="1725940"/>
      </dsp:txXfrm>
    </dsp:sp>
    <dsp:sp modelId="{BDA90902-6457-4F4C-AD38-4FD71506900E}">
      <dsp:nvSpPr>
        <dsp:cNvPr id="0" name=""/>
        <dsp:cNvSpPr/>
      </dsp:nvSpPr>
      <dsp:spPr>
        <a:xfrm>
          <a:off x="2187881" y="1403914"/>
          <a:ext cx="353140" cy="4405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>
            <a:latin typeface="Oswald" panose="00000500000000000000" pitchFamily="2" charset="-18"/>
          </a:endParaRPr>
        </a:p>
      </dsp:txBody>
      <dsp:txXfrm>
        <a:off x="2187881" y="1492019"/>
        <a:ext cx="247198" cy="264314"/>
      </dsp:txXfrm>
    </dsp:sp>
    <dsp:sp modelId="{06C6A691-2F92-44EA-872A-19C42445E640}">
      <dsp:nvSpPr>
        <dsp:cNvPr id="0" name=""/>
        <dsp:cNvSpPr/>
      </dsp:nvSpPr>
      <dsp:spPr>
        <a:xfrm>
          <a:off x="2843713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41CD7C-B221-4B22-9743-082341A57C76}">
      <dsp:nvSpPr>
        <dsp:cNvPr id="0" name=""/>
        <dsp:cNvSpPr/>
      </dsp:nvSpPr>
      <dsp:spPr>
        <a:xfrm>
          <a:off x="3142163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 err="1">
              <a:latin typeface="Oswald" panose="00000500000000000000" pitchFamily="2" charset="-18"/>
            </a:rPr>
            <a:t>Azure</a:t>
          </a:r>
          <a:r>
            <a:rPr lang="pl-PL" sz="1700" kern="1200" dirty="0">
              <a:latin typeface="Oswald" panose="00000500000000000000" pitchFamily="2" charset="-18"/>
            </a:rPr>
            <a:t> </a:t>
          </a:r>
          <a:r>
            <a:rPr lang="pl-PL" sz="1700" kern="1200" dirty="0" err="1">
              <a:latin typeface="Oswald" panose="00000500000000000000" pitchFamily="2" charset="-18"/>
            </a:rPr>
            <a:t>Functions</a:t>
          </a:r>
          <a:endParaRPr lang="pl-PL" sz="1700" kern="1200" dirty="0">
            <a:latin typeface="Oswald" panose="00000500000000000000" pitchFamily="2" charset="-18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300" kern="1200" dirty="0">
              <a:latin typeface="Oswald" panose="00000500000000000000" pitchFamily="2" charset="-18"/>
            </a:rPr>
            <a:t>Orkiestracja funkcji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300" kern="1200" dirty="0" err="1">
              <a:latin typeface="Oswald" panose="00000500000000000000" pitchFamily="2" charset="-18"/>
            </a:rPr>
            <a:t>TimerTrigger</a:t>
          </a:r>
          <a:r>
            <a:rPr lang="pl-PL" sz="1300" kern="1200" dirty="0">
              <a:latin typeface="Oswald" panose="00000500000000000000" pitchFamily="2" charset="-18"/>
            </a:rPr>
            <a:t> – zadanie uruchamiane raz w tygodniu</a:t>
          </a:r>
        </a:p>
      </dsp:txBody>
      <dsp:txXfrm>
        <a:off x="3195859" y="1861206"/>
        <a:ext cx="1725940" cy="1725940"/>
      </dsp:txXfrm>
    </dsp:sp>
    <dsp:sp modelId="{926F9449-1D76-41F6-B5DF-4CCD3E3E107F}">
      <dsp:nvSpPr>
        <dsp:cNvPr id="0" name=""/>
        <dsp:cNvSpPr/>
      </dsp:nvSpPr>
      <dsp:spPr>
        <a:xfrm>
          <a:off x="5030186" y="1403914"/>
          <a:ext cx="353140" cy="4405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>
            <a:latin typeface="Oswald" panose="00000500000000000000" pitchFamily="2" charset="-18"/>
          </a:endParaRPr>
        </a:p>
      </dsp:txBody>
      <dsp:txXfrm>
        <a:off x="5030186" y="1492019"/>
        <a:ext cx="247198" cy="264314"/>
      </dsp:txXfrm>
    </dsp:sp>
    <dsp:sp modelId="{9D016845-39BD-437E-A6F9-D7B0A99081C7}">
      <dsp:nvSpPr>
        <dsp:cNvPr id="0" name=""/>
        <dsp:cNvSpPr/>
      </dsp:nvSpPr>
      <dsp:spPr>
        <a:xfrm>
          <a:off x="5686019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20D967-DA22-40FB-A121-5C5C97064F04}">
      <dsp:nvSpPr>
        <dsp:cNvPr id="0" name=""/>
        <dsp:cNvSpPr/>
      </dsp:nvSpPr>
      <dsp:spPr>
        <a:xfrm>
          <a:off x="5984468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 err="1">
              <a:latin typeface="Oswald" panose="00000500000000000000" pitchFamily="2" charset="-18"/>
            </a:rPr>
            <a:t>Azure</a:t>
          </a:r>
          <a:r>
            <a:rPr lang="pl-PL" sz="1700" kern="1200" dirty="0">
              <a:latin typeface="Oswald" panose="00000500000000000000" pitchFamily="2" charset="-18"/>
            </a:rPr>
            <a:t> SQL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300" kern="1200" dirty="0">
              <a:latin typeface="Oswald" panose="00000500000000000000" pitchFamily="2" charset="-18"/>
            </a:rPr>
            <a:t>Przechowywanie danych</a:t>
          </a:r>
        </a:p>
      </dsp:txBody>
      <dsp:txXfrm>
        <a:off x="6038164" y="1861206"/>
        <a:ext cx="1725940" cy="1725940"/>
      </dsp:txXfrm>
    </dsp:sp>
    <dsp:sp modelId="{0CE072E0-53CB-4656-9D00-B358ABDCD114}">
      <dsp:nvSpPr>
        <dsp:cNvPr id="0" name=""/>
        <dsp:cNvSpPr/>
      </dsp:nvSpPr>
      <dsp:spPr>
        <a:xfrm>
          <a:off x="7872492" y="1403914"/>
          <a:ext cx="353140" cy="4405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>
            <a:latin typeface="Oswald" panose="00000500000000000000" pitchFamily="2" charset="-18"/>
          </a:endParaRPr>
        </a:p>
      </dsp:txBody>
      <dsp:txXfrm>
        <a:off x="7872492" y="1492019"/>
        <a:ext cx="247198" cy="264314"/>
      </dsp:txXfrm>
    </dsp:sp>
    <dsp:sp modelId="{0891EE4E-8308-4B1F-BA25-005DCEF8066F}">
      <dsp:nvSpPr>
        <dsp:cNvPr id="0" name=""/>
        <dsp:cNvSpPr/>
      </dsp:nvSpPr>
      <dsp:spPr>
        <a:xfrm>
          <a:off x="8528324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B42C50-9B32-4AF6-B424-98CB47281682}">
      <dsp:nvSpPr>
        <dsp:cNvPr id="0" name=""/>
        <dsp:cNvSpPr/>
      </dsp:nvSpPr>
      <dsp:spPr>
        <a:xfrm>
          <a:off x="8826774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latin typeface="Oswald" panose="00000500000000000000" pitchFamily="2" charset="-18"/>
            </a:rPr>
            <a:t>Power BI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300" kern="1200" dirty="0">
              <a:latin typeface="Oswald" panose="00000500000000000000" pitchFamily="2" charset="-18"/>
            </a:rPr>
            <a:t>Data Volume </a:t>
          </a:r>
          <a:r>
            <a:rPr lang="pl-PL" sz="1300" kern="1200" dirty="0" err="1">
              <a:latin typeface="Oswald" panose="00000500000000000000" pitchFamily="2" charset="-18"/>
            </a:rPr>
            <a:t>dashboard</a:t>
          </a:r>
          <a:endParaRPr lang="pl-PL" sz="1300" kern="1200" dirty="0">
            <a:latin typeface="Oswald" panose="00000500000000000000" pitchFamily="2" charset="-18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300" kern="1200" dirty="0">
              <a:latin typeface="Oswald" panose="00000500000000000000" pitchFamily="2" charset="-18"/>
            </a:rPr>
            <a:t>Data </a:t>
          </a:r>
          <a:r>
            <a:rPr lang="pl-PL" sz="1300" kern="1200" dirty="0" err="1">
              <a:latin typeface="Oswald" panose="00000500000000000000" pitchFamily="2" charset="-18"/>
            </a:rPr>
            <a:t>Freshness</a:t>
          </a:r>
          <a:r>
            <a:rPr lang="pl-PL" sz="1300" kern="1200" dirty="0">
              <a:latin typeface="Oswald" panose="00000500000000000000" pitchFamily="2" charset="-18"/>
            </a:rPr>
            <a:t> </a:t>
          </a:r>
          <a:r>
            <a:rPr lang="pl-PL" sz="1300" kern="1200" dirty="0" err="1">
              <a:latin typeface="Oswald" panose="00000500000000000000" pitchFamily="2" charset="-18"/>
            </a:rPr>
            <a:t>dashboard</a:t>
          </a:r>
          <a:endParaRPr lang="pl-PL" sz="1300" kern="1200" dirty="0">
            <a:latin typeface="Oswald" panose="00000500000000000000" pitchFamily="2" charset="-18"/>
          </a:endParaRPr>
        </a:p>
      </dsp:txBody>
      <dsp:txXfrm>
        <a:off x="8880470" y="1861206"/>
        <a:ext cx="1725940" cy="1725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24500-5042-414B-9C02-18CFC9E0BFDC}">
      <dsp:nvSpPr>
        <dsp:cNvPr id="0" name=""/>
        <dsp:cNvSpPr/>
      </dsp:nvSpPr>
      <dsp:spPr>
        <a:xfrm>
          <a:off x="1408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403FC5-2ADE-4C43-A87C-C83B0A7B6609}">
      <dsp:nvSpPr>
        <dsp:cNvPr id="0" name=""/>
        <dsp:cNvSpPr/>
      </dsp:nvSpPr>
      <dsp:spPr>
        <a:xfrm>
          <a:off x="299857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Oswald" panose="00000500000000000000" pitchFamily="2" charset="-18"/>
            </a:rPr>
            <a:t>Kod aplikacji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Oswald" panose="00000500000000000000" pitchFamily="2" charset="-18"/>
            </a:rPr>
            <a:t>Zapytania REST API lub wewnętrznych baz danych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Oswald" panose="00000500000000000000" pitchFamily="2" charset="-18"/>
            </a:rPr>
            <a:t>Przygotowanie danych zgodnie z modelem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Oswald" panose="00000500000000000000" pitchFamily="2" charset="-18"/>
            </a:rPr>
            <a:t>INSERT do bazy danych</a:t>
          </a:r>
        </a:p>
      </dsp:txBody>
      <dsp:txXfrm>
        <a:off x="353553" y="1861206"/>
        <a:ext cx="1725940" cy="1725940"/>
      </dsp:txXfrm>
    </dsp:sp>
    <dsp:sp modelId="{BDA90902-6457-4F4C-AD38-4FD71506900E}">
      <dsp:nvSpPr>
        <dsp:cNvPr id="0" name=""/>
        <dsp:cNvSpPr/>
      </dsp:nvSpPr>
      <dsp:spPr>
        <a:xfrm>
          <a:off x="2187881" y="1403914"/>
          <a:ext cx="353140" cy="4405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300" kern="1200">
            <a:latin typeface="Oswald" panose="00000500000000000000" pitchFamily="2" charset="-18"/>
          </a:endParaRPr>
        </a:p>
      </dsp:txBody>
      <dsp:txXfrm>
        <a:off x="2187881" y="1492019"/>
        <a:ext cx="247198" cy="264314"/>
      </dsp:txXfrm>
    </dsp:sp>
    <dsp:sp modelId="{06C6A691-2F92-44EA-872A-19C42445E640}">
      <dsp:nvSpPr>
        <dsp:cNvPr id="0" name=""/>
        <dsp:cNvSpPr/>
      </dsp:nvSpPr>
      <dsp:spPr>
        <a:xfrm>
          <a:off x="2843713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41CD7C-B221-4B22-9743-082341A57C76}">
      <dsp:nvSpPr>
        <dsp:cNvPr id="0" name=""/>
        <dsp:cNvSpPr/>
      </dsp:nvSpPr>
      <dsp:spPr>
        <a:xfrm>
          <a:off x="3142163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 err="1">
              <a:latin typeface="Oswald" panose="00000500000000000000" pitchFamily="2" charset="-18"/>
            </a:rPr>
            <a:t>Azure</a:t>
          </a:r>
          <a:r>
            <a:rPr lang="pl-PL" sz="1600" kern="1200" dirty="0">
              <a:latin typeface="Oswald" panose="00000500000000000000" pitchFamily="2" charset="-18"/>
            </a:rPr>
            <a:t> </a:t>
          </a:r>
          <a:r>
            <a:rPr lang="pl-PL" sz="1600" kern="1200" dirty="0" err="1">
              <a:latin typeface="Oswald" panose="00000500000000000000" pitchFamily="2" charset="-18"/>
            </a:rPr>
            <a:t>Functions</a:t>
          </a:r>
          <a:endParaRPr lang="pl-PL" sz="1600" kern="1200" dirty="0">
            <a:latin typeface="Oswald" panose="00000500000000000000" pitchFamily="2" charset="-1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Oswald" panose="00000500000000000000" pitchFamily="2" charset="-18"/>
            </a:rPr>
            <a:t>Orkiestracja funkcji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 err="1">
              <a:latin typeface="Oswald" panose="00000500000000000000" pitchFamily="2" charset="-18"/>
            </a:rPr>
            <a:t>TimerTrigger</a:t>
          </a:r>
          <a:r>
            <a:rPr lang="pl-PL" sz="1200" kern="1200" dirty="0">
              <a:latin typeface="Oswald" panose="00000500000000000000" pitchFamily="2" charset="-18"/>
            </a:rPr>
            <a:t> – zadanie uruchamiane raz dziennie</a:t>
          </a:r>
        </a:p>
      </dsp:txBody>
      <dsp:txXfrm>
        <a:off x="3195859" y="1861206"/>
        <a:ext cx="1725940" cy="1725940"/>
      </dsp:txXfrm>
    </dsp:sp>
    <dsp:sp modelId="{926F9449-1D76-41F6-B5DF-4CCD3E3E107F}">
      <dsp:nvSpPr>
        <dsp:cNvPr id="0" name=""/>
        <dsp:cNvSpPr/>
      </dsp:nvSpPr>
      <dsp:spPr>
        <a:xfrm>
          <a:off x="5030186" y="1403914"/>
          <a:ext cx="353140" cy="4405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300" kern="1200">
            <a:latin typeface="Oswald" panose="00000500000000000000" pitchFamily="2" charset="-18"/>
          </a:endParaRPr>
        </a:p>
      </dsp:txBody>
      <dsp:txXfrm>
        <a:off x="5030186" y="1492019"/>
        <a:ext cx="247198" cy="264314"/>
      </dsp:txXfrm>
    </dsp:sp>
    <dsp:sp modelId="{9D016845-39BD-437E-A6F9-D7B0A99081C7}">
      <dsp:nvSpPr>
        <dsp:cNvPr id="0" name=""/>
        <dsp:cNvSpPr/>
      </dsp:nvSpPr>
      <dsp:spPr>
        <a:xfrm>
          <a:off x="5686019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20D967-DA22-40FB-A121-5C5C97064F04}">
      <dsp:nvSpPr>
        <dsp:cNvPr id="0" name=""/>
        <dsp:cNvSpPr/>
      </dsp:nvSpPr>
      <dsp:spPr>
        <a:xfrm>
          <a:off x="5984468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 err="1">
              <a:latin typeface="Oswald" panose="00000500000000000000" pitchFamily="2" charset="-18"/>
            </a:rPr>
            <a:t>Azure</a:t>
          </a:r>
          <a:r>
            <a:rPr lang="pl-PL" sz="1600" kern="1200" dirty="0">
              <a:latin typeface="Oswald" panose="00000500000000000000" pitchFamily="2" charset="-18"/>
            </a:rPr>
            <a:t> SQL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Oswald" panose="00000500000000000000" pitchFamily="2" charset="-18"/>
            </a:rPr>
            <a:t>Przechowywanie danych</a:t>
          </a:r>
        </a:p>
      </dsp:txBody>
      <dsp:txXfrm>
        <a:off x="6038164" y="1861206"/>
        <a:ext cx="1725940" cy="1725940"/>
      </dsp:txXfrm>
    </dsp:sp>
    <dsp:sp modelId="{0CE072E0-53CB-4656-9D00-B358ABDCD114}">
      <dsp:nvSpPr>
        <dsp:cNvPr id="0" name=""/>
        <dsp:cNvSpPr/>
      </dsp:nvSpPr>
      <dsp:spPr>
        <a:xfrm>
          <a:off x="7872492" y="1403914"/>
          <a:ext cx="353140" cy="4405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300" kern="1200">
            <a:latin typeface="Oswald" panose="00000500000000000000" pitchFamily="2" charset="-18"/>
          </a:endParaRPr>
        </a:p>
      </dsp:txBody>
      <dsp:txXfrm>
        <a:off x="7872492" y="1492019"/>
        <a:ext cx="247198" cy="264314"/>
      </dsp:txXfrm>
    </dsp:sp>
    <dsp:sp modelId="{0891EE4E-8308-4B1F-BA25-005DCEF8066F}">
      <dsp:nvSpPr>
        <dsp:cNvPr id="0" name=""/>
        <dsp:cNvSpPr/>
      </dsp:nvSpPr>
      <dsp:spPr>
        <a:xfrm>
          <a:off x="8528324" y="707510"/>
          <a:ext cx="1833332" cy="1833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B42C50-9B32-4AF6-B424-98CB47281682}">
      <dsp:nvSpPr>
        <dsp:cNvPr id="0" name=""/>
        <dsp:cNvSpPr/>
      </dsp:nvSpPr>
      <dsp:spPr>
        <a:xfrm>
          <a:off x="8826774" y="1807510"/>
          <a:ext cx="1833332" cy="1833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Oswald" panose="00000500000000000000" pitchFamily="2" charset="-18"/>
            </a:rPr>
            <a:t>Power BI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Oswald" panose="00000500000000000000" pitchFamily="2" charset="-18"/>
            </a:rPr>
            <a:t>Job </a:t>
          </a:r>
          <a:r>
            <a:rPr lang="pl-PL" sz="1200" kern="1200" dirty="0" err="1">
              <a:latin typeface="Oswald" panose="00000500000000000000" pitchFamily="2" charset="-18"/>
            </a:rPr>
            <a:t>Health</a:t>
          </a:r>
          <a:r>
            <a:rPr lang="pl-PL" sz="1200" kern="1200" dirty="0">
              <a:latin typeface="Oswald" panose="00000500000000000000" pitchFamily="2" charset="-18"/>
            </a:rPr>
            <a:t> </a:t>
          </a:r>
          <a:r>
            <a:rPr lang="pl-PL" sz="1200" kern="1200" dirty="0" err="1">
              <a:latin typeface="Oswald" panose="00000500000000000000" pitchFamily="2" charset="-18"/>
            </a:rPr>
            <a:t>dashboard</a:t>
          </a:r>
          <a:endParaRPr lang="pl-PL" sz="1200" kern="1200" dirty="0">
            <a:latin typeface="Oswald" panose="00000500000000000000" pitchFamily="2" charset="-1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 dirty="0">
              <a:latin typeface="Oswald" panose="00000500000000000000" pitchFamily="2" charset="-18"/>
            </a:rPr>
            <a:t>Job </a:t>
          </a:r>
          <a:r>
            <a:rPr lang="pl-PL" sz="1200" kern="1200" dirty="0" err="1">
              <a:latin typeface="Oswald" panose="00000500000000000000" pitchFamily="2" charset="-18"/>
            </a:rPr>
            <a:t>Errors</a:t>
          </a:r>
          <a:r>
            <a:rPr lang="pl-PL" sz="1200" kern="1200" dirty="0">
              <a:latin typeface="Oswald" panose="00000500000000000000" pitchFamily="2" charset="-18"/>
            </a:rPr>
            <a:t> </a:t>
          </a:r>
          <a:r>
            <a:rPr lang="pl-PL" sz="1200" kern="1200" dirty="0" err="1">
              <a:latin typeface="Oswald" panose="00000500000000000000" pitchFamily="2" charset="-18"/>
            </a:rPr>
            <a:t>dashboard</a:t>
          </a:r>
          <a:endParaRPr lang="pl-PL" sz="1200" kern="1200" dirty="0">
            <a:latin typeface="Oswald" panose="00000500000000000000" pitchFamily="2" charset="-18"/>
          </a:endParaRPr>
        </a:p>
      </dsp:txBody>
      <dsp:txXfrm>
        <a:off x="8880470" y="1861206"/>
        <a:ext cx="1725940" cy="17259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76EF0-6477-4814-8C1B-5D841FA169F5}">
      <dsp:nvSpPr>
        <dsp:cNvPr id="0" name=""/>
        <dsp:cNvSpPr/>
      </dsp:nvSpPr>
      <dsp:spPr>
        <a:xfrm>
          <a:off x="6185" y="1017319"/>
          <a:ext cx="1446072" cy="14460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81EBDA8-46B2-4207-BEF6-7AB5A48348A7}">
      <dsp:nvSpPr>
        <dsp:cNvPr id="0" name=""/>
        <dsp:cNvSpPr/>
      </dsp:nvSpPr>
      <dsp:spPr>
        <a:xfrm>
          <a:off x="241592" y="1884962"/>
          <a:ext cx="1446072" cy="1446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>
              <a:latin typeface="Oswald" panose="00000500000000000000" pitchFamily="2" charset="-18"/>
            </a:rPr>
            <a:t>KQL + </a:t>
          </a:r>
          <a:r>
            <a:rPr lang="pl-PL" sz="1300" kern="1200" dirty="0" err="1">
              <a:latin typeface="Oswald" panose="00000500000000000000" pitchFamily="2" charset="-18"/>
            </a:rPr>
            <a:t>Azure</a:t>
          </a:r>
          <a:r>
            <a:rPr lang="pl-PL" sz="1300" kern="1200" dirty="0">
              <a:latin typeface="Oswald" panose="00000500000000000000" pitchFamily="2" charset="-18"/>
            </a:rPr>
            <a:t> Monitor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>
              <a:latin typeface="Oswald" panose="00000500000000000000" pitchFamily="2" charset="-18"/>
            </a:rPr>
            <a:t>Zapytania Kusto do Log Analytics </a:t>
          </a:r>
          <a:r>
            <a:rPr lang="pl-PL" sz="1000" kern="1200" dirty="0" err="1">
              <a:latin typeface="Oswald" panose="00000500000000000000" pitchFamily="2" charset="-18"/>
            </a:rPr>
            <a:t>workspace</a:t>
          </a:r>
          <a:endParaRPr lang="pl-PL" sz="1000" kern="1200" dirty="0">
            <a:latin typeface="Oswald" panose="00000500000000000000" pitchFamily="2" charset="-18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000" kern="1200" dirty="0">
            <a:latin typeface="Oswald" panose="00000500000000000000" pitchFamily="2" charset="-18"/>
          </a:endParaRPr>
        </a:p>
      </dsp:txBody>
      <dsp:txXfrm>
        <a:off x="283946" y="1927316"/>
        <a:ext cx="1361364" cy="1361364"/>
      </dsp:txXfrm>
    </dsp:sp>
    <dsp:sp modelId="{3CC84797-FE38-4DE5-8642-2093E1AFD080}">
      <dsp:nvSpPr>
        <dsp:cNvPr id="0" name=""/>
        <dsp:cNvSpPr/>
      </dsp:nvSpPr>
      <dsp:spPr>
        <a:xfrm>
          <a:off x="1730803" y="1566619"/>
          <a:ext cx="278545" cy="347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100" kern="1200"/>
        </a:p>
      </dsp:txBody>
      <dsp:txXfrm>
        <a:off x="1730803" y="1636113"/>
        <a:ext cx="194982" cy="208482"/>
      </dsp:txXfrm>
    </dsp:sp>
    <dsp:sp modelId="{03024500-5042-414B-9C02-18CFC9E0BFDC}">
      <dsp:nvSpPr>
        <dsp:cNvPr id="0" name=""/>
        <dsp:cNvSpPr/>
      </dsp:nvSpPr>
      <dsp:spPr>
        <a:xfrm>
          <a:off x="2248101" y="1017319"/>
          <a:ext cx="1446072" cy="14460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403FC5-2ADE-4C43-A87C-C83B0A7B6609}">
      <dsp:nvSpPr>
        <dsp:cNvPr id="0" name=""/>
        <dsp:cNvSpPr/>
      </dsp:nvSpPr>
      <dsp:spPr>
        <a:xfrm>
          <a:off x="2483508" y="1884962"/>
          <a:ext cx="1446072" cy="1446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>
              <a:latin typeface="Oswald" panose="00000500000000000000" pitchFamily="2" charset="-18"/>
            </a:rPr>
            <a:t>Kod aplikacji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>
              <a:latin typeface="Oswald" panose="00000500000000000000" pitchFamily="2" charset="-18"/>
            </a:rPr>
            <a:t>Uruchamianie zapytań KQL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>
              <a:latin typeface="Oswald" panose="00000500000000000000" pitchFamily="2" charset="-18"/>
            </a:rPr>
            <a:t>Przygotowanie danych zgodnie z modelem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>
              <a:latin typeface="Oswald" panose="00000500000000000000" pitchFamily="2" charset="-18"/>
            </a:rPr>
            <a:t>INSERT do bazy danych</a:t>
          </a:r>
        </a:p>
      </dsp:txBody>
      <dsp:txXfrm>
        <a:off x="2525862" y="1927316"/>
        <a:ext cx="1361364" cy="1361364"/>
      </dsp:txXfrm>
    </dsp:sp>
    <dsp:sp modelId="{BDA90902-6457-4F4C-AD38-4FD71506900E}">
      <dsp:nvSpPr>
        <dsp:cNvPr id="0" name=""/>
        <dsp:cNvSpPr/>
      </dsp:nvSpPr>
      <dsp:spPr>
        <a:xfrm>
          <a:off x="3972719" y="1566619"/>
          <a:ext cx="278545" cy="347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100" kern="1200">
            <a:latin typeface="Oswald" panose="00000500000000000000" pitchFamily="2" charset="-18"/>
          </a:endParaRPr>
        </a:p>
      </dsp:txBody>
      <dsp:txXfrm>
        <a:off x="3972719" y="1636113"/>
        <a:ext cx="194982" cy="208482"/>
      </dsp:txXfrm>
    </dsp:sp>
    <dsp:sp modelId="{06C6A691-2F92-44EA-872A-19C42445E640}">
      <dsp:nvSpPr>
        <dsp:cNvPr id="0" name=""/>
        <dsp:cNvSpPr/>
      </dsp:nvSpPr>
      <dsp:spPr>
        <a:xfrm>
          <a:off x="4490017" y="1017319"/>
          <a:ext cx="1446072" cy="14460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41CD7C-B221-4B22-9743-082341A57C76}">
      <dsp:nvSpPr>
        <dsp:cNvPr id="0" name=""/>
        <dsp:cNvSpPr/>
      </dsp:nvSpPr>
      <dsp:spPr>
        <a:xfrm>
          <a:off x="4725424" y="1884962"/>
          <a:ext cx="1446072" cy="1446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>
              <a:latin typeface="Oswald" panose="00000500000000000000" pitchFamily="2" charset="-18"/>
            </a:rPr>
            <a:t>Azure</a:t>
          </a:r>
          <a:r>
            <a:rPr lang="pl-PL" sz="1300" kern="1200" dirty="0">
              <a:latin typeface="Oswald" panose="00000500000000000000" pitchFamily="2" charset="-18"/>
            </a:rPr>
            <a:t> </a:t>
          </a:r>
          <a:r>
            <a:rPr lang="pl-PL" sz="1300" kern="1200" dirty="0" err="1">
              <a:latin typeface="Oswald" panose="00000500000000000000" pitchFamily="2" charset="-18"/>
            </a:rPr>
            <a:t>Functions</a:t>
          </a:r>
          <a:endParaRPr lang="pl-PL" sz="1300" kern="1200" dirty="0">
            <a:latin typeface="Oswald" panose="00000500000000000000" pitchFamily="2" charset="-18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>
              <a:latin typeface="Oswald" panose="00000500000000000000" pitchFamily="2" charset="-18"/>
            </a:rPr>
            <a:t>Orkiestracja funkcji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 err="1">
              <a:latin typeface="Oswald" panose="00000500000000000000" pitchFamily="2" charset="-18"/>
            </a:rPr>
            <a:t>TimerTrigger</a:t>
          </a:r>
          <a:r>
            <a:rPr lang="pl-PL" sz="1000" kern="1200" dirty="0">
              <a:latin typeface="Oswald" panose="00000500000000000000" pitchFamily="2" charset="-18"/>
            </a:rPr>
            <a:t> – zadanie uruchamiane raz dziennie</a:t>
          </a:r>
        </a:p>
      </dsp:txBody>
      <dsp:txXfrm>
        <a:off x="4767778" y="1927316"/>
        <a:ext cx="1361364" cy="1361364"/>
      </dsp:txXfrm>
    </dsp:sp>
    <dsp:sp modelId="{926F9449-1D76-41F6-B5DF-4CCD3E3E107F}">
      <dsp:nvSpPr>
        <dsp:cNvPr id="0" name=""/>
        <dsp:cNvSpPr/>
      </dsp:nvSpPr>
      <dsp:spPr>
        <a:xfrm>
          <a:off x="6214635" y="1566619"/>
          <a:ext cx="278545" cy="347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100" kern="1200">
            <a:latin typeface="Oswald" panose="00000500000000000000" pitchFamily="2" charset="-18"/>
          </a:endParaRPr>
        </a:p>
      </dsp:txBody>
      <dsp:txXfrm>
        <a:off x="6214635" y="1636113"/>
        <a:ext cx="194982" cy="208482"/>
      </dsp:txXfrm>
    </dsp:sp>
    <dsp:sp modelId="{9D016845-39BD-437E-A6F9-D7B0A99081C7}">
      <dsp:nvSpPr>
        <dsp:cNvPr id="0" name=""/>
        <dsp:cNvSpPr/>
      </dsp:nvSpPr>
      <dsp:spPr>
        <a:xfrm>
          <a:off x="6731934" y="1017319"/>
          <a:ext cx="1446072" cy="14460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20D967-DA22-40FB-A121-5C5C97064F04}">
      <dsp:nvSpPr>
        <dsp:cNvPr id="0" name=""/>
        <dsp:cNvSpPr/>
      </dsp:nvSpPr>
      <dsp:spPr>
        <a:xfrm>
          <a:off x="6967341" y="1884962"/>
          <a:ext cx="1446072" cy="1446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>
              <a:latin typeface="Oswald" panose="00000500000000000000" pitchFamily="2" charset="-18"/>
            </a:rPr>
            <a:t>Azure</a:t>
          </a:r>
          <a:r>
            <a:rPr lang="pl-PL" sz="1300" kern="1200" dirty="0">
              <a:latin typeface="Oswald" panose="00000500000000000000" pitchFamily="2" charset="-18"/>
            </a:rPr>
            <a:t> SQL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>
              <a:latin typeface="Oswald" panose="00000500000000000000" pitchFamily="2" charset="-18"/>
            </a:rPr>
            <a:t>Przechowywanie danych</a:t>
          </a:r>
        </a:p>
      </dsp:txBody>
      <dsp:txXfrm>
        <a:off x="7009695" y="1927316"/>
        <a:ext cx="1361364" cy="1361364"/>
      </dsp:txXfrm>
    </dsp:sp>
    <dsp:sp modelId="{0CE072E0-53CB-4656-9D00-B358ABDCD114}">
      <dsp:nvSpPr>
        <dsp:cNvPr id="0" name=""/>
        <dsp:cNvSpPr/>
      </dsp:nvSpPr>
      <dsp:spPr>
        <a:xfrm>
          <a:off x="8456551" y="1566619"/>
          <a:ext cx="278545" cy="347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100" kern="1200">
            <a:latin typeface="Oswald" panose="00000500000000000000" pitchFamily="2" charset="-18"/>
          </a:endParaRPr>
        </a:p>
      </dsp:txBody>
      <dsp:txXfrm>
        <a:off x="8456551" y="1636113"/>
        <a:ext cx="194982" cy="208482"/>
      </dsp:txXfrm>
    </dsp:sp>
    <dsp:sp modelId="{0891EE4E-8308-4B1F-BA25-005DCEF8066F}">
      <dsp:nvSpPr>
        <dsp:cNvPr id="0" name=""/>
        <dsp:cNvSpPr/>
      </dsp:nvSpPr>
      <dsp:spPr>
        <a:xfrm>
          <a:off x="8973850" y="1017319"/>
          <a:ext cx="1446072" cy="14460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B42C50-9B32-4AF6-B424-98CB47281682}">
      <dsp:nvSpPr>
        <dsp:cNvPr id="0" name=""/>
        <dsp:cNvSpPr/>
      </dsp:nvSpPr>
      <dsp:spPr>
        <a:xfrm>
          <a:off x="9209257" y="1884962"/>
          <a:ext cx="1446072" cy="1446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>
              <a:latin typeface="Oswald" panose="00000500000000000000" pitchFamily="2" charset="-18"/>
            </a:rPr>
            <a:t>Power BI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>
              <a:latin typeface="Oswald" panose="00000500000000000000" pitchFamily="2" charset="-18"/>
            </a:rPr>
            <a:t>Top </a:t>
          </a:r>
          <a:r>
            <a:rPr lang="pl-PL" sz="1000" kern="1200" dirty="0" err="1">
              <a:latin typeface="Oswald" panose="00000500000000000000" pitchFamily="2" charset="-18"/>
            </a:rPr>
            <a:t>Queries</a:t>
          </a:r>
          <a:r>
            <a:rPr lang="pl-PL" sz="1000" kern="1200" dirty="0">
              <a:latin typeface="Oswald" panose="00000500000000000000" pitchFamily="2" charset="-18"/>
            </a:rPr>
            <a:t> </a:t>
          </a:r>
          <a:r>
            <a:rPr lang="pl-PL" sz="1000" kern="1200" dirty="0" err="1">
              <a:latin typeface="Oswald" panose="00000500000000000000" pitchFamily="2" charset="-18"/>
            </a:rPr>
            <a:t>dashboard</a:t>
          </a:r>
          <a:endParaRPr lang="pl-PL" sz="1000" kern="1200" dirty="0">
            <a:latin typeface="Oswald" panose="00000500000000000000" pitchFamily="2" charset="-18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>
              <a:latin typeface="Oswald" panose="00000500000000000000" pitchFamily="2" charset="-18"/>
            </a:rPr>
            <a:t>Platform </a:t>
          </a:r>
          <a:r>
            <a:rPr lang="pl-PL" sz="1000" kern="1200" dirty="0" err="1">
              <a:latin typeface="Oswald" panose="00000500000000000000" pitchFamily="2" charset="-18"/>
            </a:rPr>
            <a:t>Errors</a:t>
          </a:r>
          <a:r>
            <a:rPr lang="pl-PL" sz="1000" kern="1200" dirty="0">
              <a:latin typeface="Oswald" panose="00000500000000000000" pitchFamily="2" charset="-18"/>
            </a:rPr>
            <a:t> </a:t>
          </a:r>
          <a:r>
            <a:rPr lang="pl-PL" sz="1000" kern="1200" dirty="0" err="1">
              <a:latin typeface="Oswald" panose="00000500000000000000" pitchFamily="2" charset="-18"/>
            </a:rPr>
            <a:t>dashboard</a:t>
          </a:r>
          <a:endParaRPr lang="pl-PL" sz="1000" kern="1200" dirty="0">
            <a:latin typeface="Oswald" panose="00000500000000000000" pitchFamily="2" charset="-18"/>
          </a:endParaRPr>
        </a:p>
      </dsp:txBody>
      <dsp:txXfrm>
        <a:off x="9251611" y="1927316"/>
        <a:ext cx="1361364" cy="13613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56C0F-646D-487B-BED9-E4E545CCBC65}">
      <dsp:nvSpPr>
        <dsp:cNvPr id="0" name=""/>
        <dsp:cNvSpPr/>
      </dsp:nvSpPr>
      <dsp:spPr>
        <a:xfrm>
          <a:off x="-5140982" y="-787512"/>
          <a:ext cx="6122192" cy="6122192"/>
        </a:xfrm>
        <a:prstGeom prst="blockArc">
          <a:avLst>
            <a:gd name="adj1" fmla="val 18900000"/>
            <a:gd name="adj2" fmla="val 2700000"/>
            <a:gd name="adj3" fmla="val 35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D040DE-61DE-431D-BC9B-3A1E5ACD14AB}">
      <dsp:nvSpPr>
        <dsp:cNvPr id="0" name=""/>
        <dsp:cNvSpPr/>
      </dsp:nvSpPr>
      <dsp:spPr>
        <a:xfrm>
          <a:off x="513763" y="349586"/>
          <a:ext cx="10238955" cy="699536"/>
        </a:xfrm>
        <a:prstGeom prst="rect">
          <a:avLst/>
        </a:prstGeom>
        <a:solidFill>
          <a:schemeClr val="bg2">
            <a:lumMod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525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l-PL" sz="1300" b="1" kern="1200" dirty="0">
              <a:latin typeface="Oswald" panose="00000500000000000000" pitchFamily="2" charset="-18"/>
            </a:rPr>
            <a:t>Pokrycie krytycznych </a:t>
          </a:r>
          <a:r>
            <a:rPr lang="pl-PL" sz="1300" b="1" kern="1200" dirty="0" err="1">
              <a:latin typeface="Oswald" panose="00000500000000000000" pitchFamily="2" charset="-18"/>
            </a:rPr>
            <a:t>jobów</a:t>
          </a:r>
          <a:r>
            <a:rPr lang="pl-PL" sz="1300" b="1" kern="1200" dirty="0">
              <a:latin typeface="Oswald" panose="00000500000000000000" pitchFamily="2" charset="-18"/>
            </a:rPr>
            <a:t> obsługujących dane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pl-PL" sz="1300" kern="1200" dirty="0">
              <a:latin typeface="Oswald" panose="00000500000000000000" pitchFamily="2" charset="-18"/>
            </a:rPr>
            <a:t>Osiągnięto niemal pełną obserwowalność w kluczowych (Tier-1) </a:t>
          </a:r>
          <a:r>
            <a:rPr lang="pl-PL" sz="1300" kern="1200" dirty="0" err="1">
              <a:latin typeface="Oswald" panose="00000500000000000000" pitchFamily="2" charset="-18"/>
            </a:rPr>
            <a:t>jobach</a:t>
          </a:r>
          <a:r>
            <a:rPr lang="pl-PL" sz="1300" kern="1200" dirty="0">
              <a:latin typeface="Oswald" panose="00000500000000000000" pitchFamily="2" charset="-18"/>
            </a:rPr>
            <a:t>, co przełożyło się na zwiększenie niezawodności kluczowych raportów biznesowych.</a:t>
          </a:r>
        </a:p>
      </dsp:txBody>
      <dsp:txXfrm>
        <a:off x="513763" y="349586"/>
        <a:ext cx="10238955" cy="699536"/>
      </dsp:txXfrm>
    </dsp:sp>
    <dsp:sp modelId="{7D739260-2E06-4AEE-B569-7FA880D9C3D8}">
      <dsp:nvSpPr>
        <dsp:cNvPr id="0" name=""/>
        <dsp:cNvSpPr/>
      </dsp:nvSpPr>
      <dsp:spPr>
        <a:xfrm>
          <a:off x="76552" y="262144"/>
          <a:ext cx="874420" cy="87442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A76E170-3745-4CE4-BD88-C6AB789BE810}">
      <dsp:nvSpPr>
        <dsp:cNvPr id="0" name=""/>
        <dsp:cNvSpPr/>
      </dsp:nvSpPr>
      <dsp:spPr>
        <a:xfrm>
          <a:off x="914823" y="1399072"/>
          <a:ext cx="9837895" cy="699536"/>
        </a:xfrm>
        <a:prstGeom prst="rect">
          <a:avLst/>
        </a:prstGeom>
        <a:solidFill>
          <a:schemeClr val="bg2">
            <a:lumMod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525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 dirty="0">
              <a:latin typeface="Oswald" panose="00000500000000000000" pitchFamily="2" charset="-18"/>
            </a:rPr>
            <a:t>Redukcji kosztów zasobów obliczeniowych</a:t>
          </a:r>
          <a:br>
            <a:rPr lang="en-US" sz="1300" kern="1200" dirty="0">
              <a:latin typeface="Oswald" panose="00000500000000000000" pitchFamily="2" charset="-18"/>
            </a:rPr>
          </a:br>
          <a:r>
            <a:rPr lang="pl-PL" sz="1300" kern="1200" dirty="0">
              <a:latin typeface="Oswald" panose="00000500000000000000" pitchFamily="2" charset="-18"/>
            </a:rPr>
            <a:t>Optymalizacja nieudanych lub zbędnych </a:t>
          </a:r>
          <a:r>
            <a:rPr lang="pl-PL" sz="1300" kern="1200" dirty="0" err="1">
              <a:latin typeface="Oswald" panose="00000500000000000000" pitchFamily="2" charset="-18"/>
            </a:rPr>
            <a:t>jobów</a:t>
          </a:r>
          <a:r>
            <a:rPr lang="pl-PL" sz="1300" kern="1200" dirty="0">
              <a:latin typeface="Oswald" panose="00000500000000000000" pitchFamily="2" charset="-18"/>
            </a:rPr>
            <a:t> na podstawie analiz obserwowalności przyniosła wymierne oszczędności.</a:t>
          </a:r>
        </a:p>
      </dsp:txBody>
      <dsp:txXfrm>
        <a:off x="914823" y="1399072"/>
        <a:ext cx="9837895" cy="699536"/>
      </dsp:txXfrm>
    </dsp:sp>
    <dsp:sp modelId="{55645888-1FE0-4C6C-90A3-2EDB9C8AD469}">
      <dsp:nvSpPr>
        <dsp:cNvPr id="0" name=""/>
        <dsp:cNvSpPr/>
      </dsp:nvSpPr>
      <dsp:spPr>
        <a:xfrm>
          <a:off x="477613" y="1311630"/>
          <a:ext cx="874420" cy="87442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95034F2-3C97-43AA-9049-6B6D498251AE}">
      <dsp:nvSpPr>
        <dsp:cNvPr id="0" name=""/>
        <dsp:cNvSpPr/>
      </dsp:nvSpPr>
      <dsp:spPr>
        <a:xfrm>
          <a:off x="914823" y="2448558"/>
          <a:ext cx="9837895" cy="699536"/>
        </a:xfrm>
        <a:prstGeom prst="rect">
          <a:avLst/>
        </a:prstGeom>
        <a:solidFill>
          <a:schemeClr val="bg2">
            <a:lumMod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525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 dirty="0">
              <a:latin typeface="Oswald" panose="00000500000000000000" pitchFamily="2" charset="-18"/>
            </a:rPr>
            <a:t>Redukcji kosztów przechowywania danych</a:t>
          </a:r>
          <a:br>
            <a:rPr lang="en-US" sz="1300" kern="1200" dirty="0">
              <a:latin typeface="Oswald" panose="00000500000000000000" pitchFamily="2" charset="-18"/>
            </a:rPr>
          </a:br>
          <a:r>
            <a:rPr lang="pl-PL" sz="1300" kern="1200" dirty="0">
              <a:latin typeface="Oswald" panose="00000500000000000000" pitchFamily="2" charset="-18"/>
            </a:rPr>
            <a:t>Zidentyfikowano i usunięto nieużywane lub zduplikowane zbiory danych, optymalizując data </a:t>
          </a:r>
          <a:r>
            <a:rPr lang="pl-PL" sz="1300" kern="1200" dirty="0" err="1">
              <a:latin typeface="Oswald" panose="00000500000000000000" pitchFamily="2" charset="-18"/>
            </a:rPr>
            <a:t>lake</a:t>
          </a:r>
          <a:r>
            <a:rPr lang="pl-PL" sz="1300" kern="1200" dirty="0">
              <a:latin typeface="Oswald" panose="00000500000000000000" pitchFamily="2" charset="-18"/>
            </a:rPr>
            <a:t> i hurtownie danych.</a:t>
          </a:r>
        </a:p>
      </dsp:txBody>
      <dsp:txXfrm>
        <a:off x="914823" y="2448558"/>
        <a:ext cx="9837895" cy="699536"/>
      </dsp:txXfrm>
    </dsp:sp>
    <dsp:sp modelId="{316CC28F-84DA-4FD4-A2D5-E583A1E38A36}">
      <dsp:nvSpPr>
        <dsp:cNvPr id="0" name=""/>
        <dsp:cNvSpPr/>
      </dsp:nvSpPr>
      <dsp:spPr>
        <a:xfrm>
          <a:off x="477613" y="2361116"/>
          <a:ext cx="874420" cy="87442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5867152-3084-49FE-85D0-1C10333D3135}">
      <dsp:nvSpPr>
        <dsp:cNvPr id="0" name=""/>
        <dsp:cNvSpPr/>
      </dsp:nvSpPr>
      <dsp:spPr>
        <a:xfrm>
          <a:off x="513763" y="3498044"/>
          <a:ext cx="10238955" cy="699536"/>
        </a:xfrm>
        <a:prstGeom prst="rect">
          <a:avLst/>
        </a:prstGeom>
        <a:solidFill>
          <a:schemeClr val="bg2">
            <a:lumMod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525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 dirty="0">
              <a:latin typeface="Oswald" panose="00000500000000000000" pitchFamily="2" charset="-18"/>
            </a:rPr>
            <a:t>Mniej krytycznych incydentów danych</a:t>
          </a:r>
          <a:br>
            <a:rPr lang="en-US" sz="1300" kern="1200" dirty="0">
              <a:latin typeface="Oswald" panose="00000500000000000000" pitchFamily="2" charset="-18"/>
            </a:rPr>
          </a:br>
          <a:r>
            <a:rPr lang="pl-PL" sz="1300" kern="1200" dirty="0">
              <a:latin typeface="Oswald" panose="00000500000000000000" pitchFamily="2" charset="-18"/>
            </a:rPr>
            <a:t>Wnioski dotyczące najczęstszych błędów </a:t>
          </a:r>
          <a:r>
            <a:rPr lang="pl-PL" sz="1300" kern="1200" dirty="0" err="1">
              <a:latin typeface="Oswald" panose="00000500000000000000" pitchFamily="2" charset="-18"/>
            </a:rPr>
            <a:t>jobów</a:t>
          </a:r>
          <a:r>
            <a:rPr lang="pl-PL" sz="1300" kern="1200" dirty="0">
              <a:latin typeface="Oswald" panose="00000500000000000000" pitchFamily="2" charset="-18"/>
            </a:rPr>
            <a:t> pozwoliły zapobiegać kolejnym awariom.</a:t>
          </a:r>
        </a:p>
      </dsp:txBody>
      <dsp:txXfrm>
        <a:off x="513763" y="3498044"/>
        <a:ext cx="10238955" cy="699536"/>
      </dsp:txXfrm>
    </dsp:sp>
    <dsp:sp modelId="{632E2248-F77C-4F31-A0EC-1E1CFB8BD2F3}">
      <dsp:nvSpPr>
        <dsp:cNvPr id="0" name=""/>
        <dsp:cNvSpPr/>
      </dsp:nvSpPr>
      <dsp:spPr>
        <a:xfrm>
          <a:off x="76552" y="3410602"/>
          <a:ext cx="874420" cy="87442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2C66-6B7E-4302-84DC-712DD3512E90}">
      <dsp:nvSpPr>
        <dsp:cNvPr id="0" name=""/>
        <dsp:cNvSpPr/>
      </dsp:nvSpPr>
      <dsp:spPr>
        <a:xfrm>
          <a:off x="206167" y="524914"/>
          <a:ext cx="1362159" cy="13621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60CD-0740-42DE-A800-8690A85A48AB}">
      <dsp:nvSpPr>
        <dsp:cNvPr id="0" name=""/>
        <dsp:cNvSpPr/>
      </dsp:nvSpPr>
      <dsp:spPr>
        <a:xfrm>
          <a:off x="492221" y="810968"/>
          <a:ext cx="790052" cy="790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1C6919-573D-4220-A2A3-F139975A6D96}">
      <dsp:nvSpPr>
        <dsp:cNvPr id="0" name=""/>
        <dsp:cNvSpPr/>
      </dsp:nvSpPr>
      <dsp:spPr>
        <a:xfrm>
          <a:off x="1860218" y="524914"/>
          <a:ext cx="3210804" cy="1362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kern="1200" dirty="0">
              <a:latin typeface="Oswald" panose="00000500000000000000" pitchFamily="2" charset="-18"/>
            </a:rPr>
            <a:t>Nie wszystkie metryki są równie przydatne</a:t>
          </a:r>
          <a:endParaRPr lang="pl-PL" sz="1400" kern="1200" dirty="0">
            <a:latin typeface="Oswald" panose="00000500000000000000" pitchFamily="2" charset="-18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latin typeface="Oswald" panose="00000500000000000000" pitchFamily="2" charset="-18"/>
            </a:rPr>
            <a:t>Przeładowanie </a:t>
          </a:r>
          <a:r>
            <a:rPr lang="pl-PL" sz="1400" kern="1200" dirty="0" err="1">
              <a:latin typeface="Oswald" panose="00000500000000000000" pitchFamily="2" charset="-18"/>
            </a:rPr>
            <a:t>dashboardów</a:t>
          </a:r>
          <a:r>
            <a:rPr lang="pl-PL" sz="1400" kern="1200" dirty="0">
              <a:latin typeface="Oswald" panose="00000500000000000000" pitchFamily="2" charset="-18"/>
            </a:rPr>
            <a:t> metrykami wprowadza szum; skupienie się na wskaźnikach, które umożliwiają działanie, czyni platformę bardziej efektywną.</a:t>
          </a:r>
          <a:endParaRPr lang="en-US" sz="1400" kern="1200" dirty="0">
            <a:latin typeface="Oswald" panose="00000500000000000000" pitchFamily="2" charset="-18"/>
          </a:endParaRPr>
        </a:p>
      </dsp:txBody>
      <dsp:txXfrm>
        <a:off x="1860218" y="524914"/>
        <a:ext cx="3210804" cy="1362159"/>
      </dsp:txXfrm>
    </dsp:sp>
    <dsp:sp modelId="{CB22677C-FCEE-4650-8C85-64302D73E4DA}">
      <dsp:nvSpPr>
        <dsp:cNvPr id="0" name=""/>
        <dsp:cNvSpPr/>
      </dsp:nvSpPr>
      <dsp:spPr>
        <a:xfrm>
          <a:off x="5630481" y="524914"/>
          <a:ext cx="1362159" cy="13621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3912D1-08C1-45F7-B819-5355AB1EF80C}">
      <dsp:nvSpPr>
        <dsp:cNvPr id="0" name=""/>
        <dsp:cNvSpPr/>
      </dsp:nvSpPr>
      <dsp:spPr>
        <a:xfrm>
          <a:off x="5916534" y="810968"/>
          <a:ext cx="790052" cy="790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30A727-936C-422F-B0DF-79E175C0CB4B}">
      <dsp:nvSpPr>
        <dsp:cNvPr id="0" name=""/>
        <dsp:cNvSpPr/>
      </dsp:nvSpPr>
      <dsp:spPr>
        <a:xfrm>
          <a:off x="7170500" y="524914"/>
          <a:ext cx="3438867" cy="1362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kern="1200" dirty="0">
              <a:latin typeface="Oswald" panose="00000500000000000000" pitchFamily="2" charset="-18"/>
            </a:rPr>
            <a:t>Zacznij od małej skali, rozwijaj strategicznie</a:t>
          </a:r>
          <a:br>
            <a:rPr lang="en-US" sz="1400" kern="1200" dirty="0">
              <a:latin typeface="Oswald" panose="00000500000000000000" pitchFamily="2" charset="-18"/>
            </a:rPr>
          </a:br>
          <a:r>
            <a:rPr lang="pl-PL" sz="1400" kern="1200" dirty="0">
              <a:latin typeface="Oswald" panose="00000500000000000000" pitchFamily="2" charset="-18"/>
            </a:rPr>
            <a:t>Pilotaż z kilkoma kluczowymi zasobami danych i </a:t>
          </a:r>
          <a:r>
            <a:rPr lang="pl-PL" sz="1400" kern="1200" dirty="0" err="1">
              <a:latin typeface="Oswald" panose="00000500000000000000" pitchFamily="2" charset="-18"/>
            </a:rPr>
            <a:t>pipeline’ami</a:t>
          </a:r>
          <a:r>
            <a:rPr lang="pl-PL" sz="1400" kern="1200" dirty="0">
              <a:latin typeface="Oswald" panose="00000500000000000000" pitchFamily="2" charset="-18"/>
            </a:rPr>
            <a:t> pozwoli szybko pokazać wartość i zbudować impet dla szerszej adopcji.</a:t>
          </a:r>
        </a:p>
      </dsp:txBody>
      <dsp:txXfrm>
        <a:off x="7170500" y="524914"/>
        <a:ext cx="3438867" cy="1362159"/>
      </dsp:txXfrm>
    </dsp:sp>
    <dsp:sp modelId="{070E3E0C-7E91-40E6-9F42-78251C8F8F2E}">
      <dsp:nvSpPr>
        <dsp:cNvPr id="0" name=""/>
        <dsp:cNvSpPr/>
      </dsp:nvSpPr>
      <dsp:spPr>
        <a:xfrm>
          <a:off x="206167" y="2660092"/>
          <a:ext cx="1362159" cy="13621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D6EA4F-8D26-4284-9456-0523D233044F}">
      <dsp:nvSpPr>
        <dsp:cNvPr id="0" name=""/>
        <dsp:cNvSpPr/>
      </dsp:nvSpPr>
      <dsp:spPr>
        <a:xfrm>
          <a:off x="518158" y="2881290"/>
          <a:ext cx="790052" cy="790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25E2E3-3664-4182-BC65-314108F07D37}">
      <dsp:nvSpPr>
        <dsp:cNvPr id="0" name=""/>
        <dsp:cNvSpPr/>
      </dsp:nvSpPr>
      <dsp:spPr>
        <a:xfrm>
          <a:off x="1860218" y="2660092"/>
          <a:ext cx="3210804" cy="1362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kern="1200" dirty="0">
              <a:latin typeface="Oswald" panose="00000500000000000000" pitchFamily="2" charset="-18"/>
            </a:rPr>
            <a:t>Dobre metadane to podstawa</a:t>
          </a:r>
          <a:br>
            <a:rPr lang="en-US" sz="1400" kern="1200" dirty="0">
              <a:latin typeface="Oswald" panose="00000500000000000000" pitchFamily="2" charset="-18"/>
            </a:rPr>
          </a:br>
          <a:r>
            <a:rPr lang="pl-PL" sz="1400" kern="1200" dirty="0">
              <a:latin typeface="Oswald" panose="00000500000000000000" pitchFamily="2" charset="-18"/>
            </a:rPr>
            <a:t>Słabo udokumentowane zasoby danych utrudniają tworzenie skutecznych narzędzi monitorujących.</a:t>
          </a:r>
        </a:p>
      </dsp:txBody>
      <dsp:txXfrm>
        <a:off x="1860218" y="2660092"/>
        <a:ext cx="3210804" cy="1362159"/>
      </dsp:txXfrm>
    </dsp:sp>
    <dsp:sp modelId="{DF90286D-C1F7-4FB9-A11E-F4D35A369598}">
      <dsp:nvSpPr>
        <dsp:cNvPr id="0" name=""/>
        <dsp:cNvSpPr/>
      </dsp:nvSpPr>
      <dsp:spPr>
        <a:xfrm>
          <a:off x="5630481" y="2660092"/>
          <a:ext cx="1362159" cy="13621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43BF4C-7150-4695-84B6-F24F764AD9D3}">
      <dsp:nvSpPr>
        <dsp:cNvPr id="0" name=""/>
        <dsp:cNvSpPr/>
      </dsp:nvSpPr>
      <dsp:spPr>
        <a:xfrm>
          <a:off x="5916534" y="2946146"/>
          <a:ext cx="790052" cy="7900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A4ABDB-4781-4B13-9819-84554DF3CA42}">
      <dsp:nvSpPr>
        <dsp:cNvPr id="0" name=""/>
        <dsp:cNvSpPr/>
      </dsp:nvSpPr>
      <dsp:spPr>
        <a:xfrm>
          <a:off x="7184820" y="2660092"/>
          <a:ext cx="3410227" cy="1362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kern="1200" dirty="0">
              <a:latin typeface="Oswald" panose="00000500000000000000" pitchFamily="2" charset="-18"/>
            </a:rPr>
            <a:t>Integracja między systemami to wyzwanie</a:t>
          </a:r>
          <a:br>
            <a:rPr lang="en-US" sz="1400" kern="1200" dirty="0">
              <a:latin typeface="Oswald" panose="00000500000000000000" pitchFamily="2" charset="-18"/>
            </a:rPr>
          </a:br>
          <a:r>
            <a:rPr lang="pl-PL" sz="1400" kern="1200" dirty="0">
              <a:latin typeface="Oswald" panose="00000500000000000000" pitchFamily="2" charset="-18"/>
            </a:rPr>
            <a:t>Budowa spójnej obserwowalności w różnych narzędziach wymagała przemyślanego projektu i niestandardowych integracji.</a:t>
          </a:r>
        </a:p>
      </dsp:txBody>
      <dsp:txXfrm>
        <a:off x="7184820" y="2660092"/>
        <a:ext cx="3410227" cy="1362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69E34-B8F8-48EA-8D1E-F3B9FF5967A9}" type="datetimeFigureOut">
              <a:t>10.05.2025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4925D-C598-46C5-A505-D4B0FE225BE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11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Maciej + Mariusz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8046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Mariusz</a:t>
            </a:r>
            <a:br>
              <a:rPr lang="pl-PL" dirty="0"/>
            </a:br>
            <a:r>
              <a:rPr lang="pl-PL" dirty="0"/>
              <a:t>(10 min)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0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Maciej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408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Maciej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4789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Maciej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8018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Maciej</a:t>
            </a:r>
          </a:p>
          <a:p>
            <a:r>
              <a:rPr lang="pl-PL" dirty="0"/>
              <a:t>(15 min)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630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Mariusz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1479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EDBF2-A1CE-3B3D-BF04-C8CE31F86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06C1D-6359-45BF-62FF-5A7316CEF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9F69E8-6D23-6704-B2E1-E0E8F3896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Mariusz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8264A-29DC-5CC5-4EBE-1D7880C20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078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6230A-A368-9E1D-5AB3-F9038377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243E4-9C99-C50B-56DF-BE88F44F8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8096-719E-7AFD-26DC-316559D4A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Mariusz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DEC34-0010-E689-8ACA-808B70D7D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00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31181-953B-E0C0-0BEF-E7A91CFC6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BFC12-8CAE-A2B3-6D5B-A551D1974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E5F60-E91E-25C0-E65C-B9156278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a typeface="Calibri"/>
                <a:cs typeface="Calibri"/>
              </a:rPr>
              <a:t>Maciej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D2553-342C-AA67-A81D-4AC3AF880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951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C352C-3477-DB9D-0AA9-030107FF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9863D-29C1-41EA-335E-84301F692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32AA3-875E-7866-BD9C-B5C080915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a typeface="Calibri"/>
                <a:cs typeface="Calibri"/>
              </a:rPr>
              <a:t>Maciej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8BB85-651B-EC07-5DB6-F43E88513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41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Maciej + Mariusz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97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FB6F5-2072-80F1-9EF9-9349D2AB8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A94B6-5AE6-D500-44FF-B1A0F0D58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2E326-13CC-A356-4FC0-E5BC96B5D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Mariusz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FD5E9-A552-17C3-F406-6CBAA3208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593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CBC3-4086-91C4-F2B3-47A844749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1910F-1E1D-EC99-6FD3-2B2516495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F4F2E-E0F2-99DD-A16E-FA16E9992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Mariusz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DBAA6-71B9-D974-BA97-4CEF27D2E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086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D405D-F2A5-CA5E-7999-EC65F3C97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BCF92-D5E1-B26B-9B7F-D87E454CF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BBDB20-CE7A-EFDD-2BB4-85BFBC3AE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Maciej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9737B-BF23-DACD-D401-228222453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758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08769-356E-E3F8-3A1B-E9C4BB18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CC5F5-7EE7-0948-E919-A24EC6D6C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E9769-1F58-AECE-DF09-0B16EF7F1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Mariusz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BF543-4EE9-DAC5-FA34-03C6172D4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230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5B000-47CD-10E1-6104-791AAAC1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C0DD4-FC60-306D-0564-223D06A09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E8345-4BF3-36A7-CFAD-4408DA3B9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Mariusz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1F45A-BDB9-312B-133A-840B494A6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69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3E78D-6F8D-624C-0816-285BAF467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0BECE-FE31-1F9D-6977-089204680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9CDA3-7359-C9B1-8B69-D8DABF1D6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a typeface="Calibri"/>
                <a:cs typeface="Calibri"/>
              </a:rPr>
              <a:t>Maciej</a:t>
            </a:r>
          </a:p>
          <a:p>
            <a:r>
              <a:rPr lang="pl-PL" dirty="0">
                <a:ea typeface="Calibri"/>
                <a:cs typeface="Calibri"/>
              </a:rPr>
              <a:t>(15 min + 15 min na demo)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68DD-9355-D914-81C3-37A394E80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479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78674-5307-24EF-BD5F-74877308C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64082-AC1D-0F02-E36A-6E253F1C8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D5B289-6FEC-06BD-93F5-FF23A9AF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Data monitoring</a:t>
            </a:r>
          </a:p>
          <a:p>
            <a:r>
              <a:rPr lang="en-US" err="1">
                <a:ea typeface="Calibri"/>
                <a:cs typeface="Calibri"/>
              </a:rPr>
              <a:t>Monitorujemy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rozmar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oraz</a:t>
            </a:r>
            <a:r>
              <a:rPr lang="en-US">
                <a:ea typeface="Calibri"/>
                <a:cs typeface="Calibri"/>
              </a:rPr>
              <a:t> ich "</a:t>
            </a:r>
            <a:r>
              <a:rPr lang="en-US" err="1">
                <a:ea typeface="Calibri"/>
                <a:cs typeface="Calibri"/>
              </a:rPr>
              <a:t>świeżość</a:t>
            </a:r>
            <a:r>
              <a:rPr lang="en-US">
                <a:ea typeface="Calibri"/>
                <a:cs typeface="Calibri"/>
              </a:rPr>
              <a:t>" </a:t>
            </a:r>
            <a:r>
              <a:rPr lang="en-US" err="1">
                <a:ea typeface="Calibri"/>
                <a:cs typeface="Calibri"/>
              </a:rPr>
              <a:t>czyli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czas</a:t>
            </a:r>
            <a:r>
              <a:rPr lang="en-US">
                <a:ea typeface="Calibri"/>
                <a:cs typeface="Calibri"/>
              </a:rPr>
              <a:t> od </a:t>
            </a:r>
            <a:r>
              <a:rPr lang="en-US" err="1">
                <a:ea typeface="Calibri"/>
                <a:cs typeface="Calibri"/>
              </a:rPr>
              <a:t>ostatniej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modyfikacji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Żeby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mieć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wgląd</a:t>
            </a:r>
            <a:r>
              <a:rPr lang="en-US">
                <a:ea typeface="Calibri"/>
                <a:cs typeface="Calibri"/>
              </a:rPr>
              <a:t> w to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odkłada</a:t>
            </a:r>
            <a:r>
              <a:rPr lang="en-US">
                <a:ea typeface="Calibri"/>
                <a:cs typeface="Calibri"/>
              </a:rPr>
              <a:t>, jak </a:t>
            </a:r>
            <a:r>
              <a:rPr lang="en-US" err="1">
                <a:ea typeface="Calibri"/>
                <a:cs typeface="Calibri"/>
              </a:rPr>
              <a:t>bardzo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historyczne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to </a:t>
            </a:r>
            <a:r>
              <a:rPr lang="en-US" err="1">
                <a:ea typeface="Calibri"/>
                <a:cs typeface="Calibri"/>
              </a:rPr>
              <a:t>dane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móc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szybko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reagować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anomalnie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ewentualnie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czyścić</a:t>
            </a:r>
            <a:r>
              <a:rPr lang="en-US">
                <a:ea typeface="Calibri"/>
                <a:cs typeface="Calibri"/>
              </a:rPr>
              <a:t> stare</a:t>
            </a:r>
          </a:p>
          <a:p>
            <a:r>
              <a:rPr lang="en-US" err="1">
                <a:ea typeface="Calibri"/>
                <a:cs typeface="Calibri"/>
              </a:rPr>
              <a:t>Dla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databricksa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delty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sprawdza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rozmar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databricksie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ostatnie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wersje</a:t>
            </a:r>
            <a:r>
              <a:rPr lang="en-US">
                <a:ea typeface="Calibri"/>
                <a:cs typeface="Calibri"/>
              </a:rPr>
              <a:t>) </a:t>
            </a:r>
            <a:r>
              <a:rPr lang="en-US" err="1">
                <a:ea typeface="Calibri"/>
                <a:cs typeface="Calibri"/>
              </a:rPr>
              <a:t>oraz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rozmari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dysku</a:t>
            </a:r>
            <a:r>
              <a:rPr lang="en-US">
                <a:ea typeface="Calibri"/>
                <a:cs typeface="Calibri"/>
              </a:rPr>
              <a:t> (ADLS) </a:t>
            </a:r>
            <a:r>
              <a:rPr lang="en-US" err="1">
                <a:ea typeface="Calibri"/>
                <a:cs typeface="Calibri"/>
              </a:rPr>
              <a:t>oraz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ostatnich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operacji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tabelach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Dla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baz</a:t>
            </a:r>
            <a:r>
              <a:rPr lang="en-US">
                <a:ea typeface="Calibri"/>
                <a:cs typeface="Calibri"/>
              </a:rPr>
              <a:t> SQL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systemowe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sprawdza</a:t>
            </a:r>
            <a:r>
              <a:rPr lang="en-US">
                <a:ea typeface="Calibri"/>
                <a:cs typeface="Calibri"/>
              </a:rPr>
              <a:t> to </a:t>
            </a:r>
            <a:r>
              <a:rPr lang="en-US" err="1">
                <a:ea typeface="Calibri"/>
                <a:cs typeface="Calibri"/>
              </a:rPr>
              <a:t>samo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Wiemy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jest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kopii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zostało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utworzone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Wiemy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regularnie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aktualizowane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Złapaliśmy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anomalnie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zostały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podjęte</a:t>
            </a:r>
            <a:r>
              <a:rPr lang="en-US">
                <a:ea typeface="Calibri"/>
                <a:cs typeface="Calibri"/>
              </a:rPr>
              <a:t> I teraz jest git I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oszczędzili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kupe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kasy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Jobs monitoring</a:t>
            </a:r>
          </a:p>
          <a:p>
            <a:r>
              <a:rPr lang="en-US" err="1">
                <a:ea typeface="Calibri"/>
                <a:cs typeface="Calibri"/>
              </a:rPr>
              <a:t>Monitorujemy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jobów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chodzi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gdzie</a:t>
            </a:r>
            <a:r>
              <a:rPr lang="en-US">
                <a:ea typeface="Calibri"/>
                <a:cs typeface="Calibri"/>
              </a:rPr>
              <a:t>, jak </a:t>
            </a:r>
            <a:r>
              <a:rPr lang="en-US" err="1">
                <a:ea typeface="Calibri"/>
                <a:cs typeface="Calibri"/>
              </a:rPr>
              <a:t>długo</a:t>
            </a:r>
            <a:r>
              <a:rPr lang="en-US">
                <a:ea typeface="Calibri"/>
                <a:cs typeface="Calibri"/>
              </a:rPr>
              <a:t> I jak </a:t>
            </a:r>
            <a:r>
              <a:rPr lang="en-US" err="1">
                <a:ea typeface="Calibri"/>
                <a:cs typeface="Calibri"/>
              </a:rPr>
              <a:t>często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wypierdalają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Sprawdzamy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najczęstsze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errory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tych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jobach</a:t>
            </a:r>
            <a:r>
              <a:rPr lang="en-US">
                <a:ea typeface="Calibri"/>
                <a:cs typeface="Calibri"/>
              </a:rPr>
              <a:t> co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wypierdoliły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 no po to </a:t>
            </a:r>
            <a:r>
              <a:rPr lang="en-US" err="1">
                <a:ea typeface="Calibri"/>
                <a:cs typeface="Calibri"/>
              </a:rPr>
              <a:t>żeby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móc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identyfikować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potencjalnymi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kandydatami</a:t>
            </a:r>
            <a:r>
              <a:rPr lang="en-US">
                <a:ea typeface="Calibri"/>
                <a:cs typeface="Calibri"/>
              </a:rPr>
              <a:t> do </a:t>
            </a:r>
            <a:r>
              <a:rPr lang="en-US" err="1">
                <a:ea typeface="Calibri"/>
                <a:cs typeface="Calibri"/>
              </a:rPr>
              <a:t>optymalizacji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ewentualnie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długo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chodzą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zawsze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wywalają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zależności</a:t>
            </a:r>
            <a:r>
              <a:rPr lang="en-US">
                <a:ea typeface="Calibri"/>
                <a:cs typeface="Calibri"/>
              </a:rPr>
              <a:t> od </a:t>
            </a:r>
            <a:r>
              <a:rPr lang="en-US" err="1">
                <a:ea typeface="Calibri"/>
                <a:cs typeface="Calibri"/>
              </a:rPr>
              <a:t>źródła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albo</a:t>
            </a:r>
            <a:r>
              <a:rPr lang="en-US">
                <a:ea typeface="Calibri"/>
                <a:cs typeface="Calibri"/>
              </a:rPr>
              <a:t> API </a:t>
            </a:r>
            <a:r>
              <a:rPr lang="en-US" err="1">
                <a:ea typeface="Calibri"/>
                <a:cs typeface="Calibri"/>
              </a:rPr>
              <a:t>albo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z </a:t>
            </a:r>
            <a:r>
              <a:rPr lang="en-US" err="1">
                <a:ea typeface="Calibri"/>
                <a:cs typeface="Calibri"/>
              </a:rPr>
              <a:t>metrykami</a:t>
            </a:r>
            <a:r>
              <a:rPr lang="en-US">
                <a:ea typeface="Calibri"/>
                <a:cs typeface="Calibri"/>
              </a:rPr>
              <a:t> (Log Analytics – </a:t>
            </a:r>
            <a:r>
              <a:rPr lang="en-US" err="1">
                <a:ea typeface="Calibri"/>
                <a:cs typeface="Calibri"/>
              </a:rPr>
              <a:t>kusto</a:t>
            </a:r>
            <a:r>
              <a:rPr lang="en-US">
                <a:ea typeface="Calibri"/>
                <a:cs typeface="Calibri"/>
              </a:rPr>
              <a:t> tables, Internal databases – </a:t>
            </a:r>
            <a:r>
              <a:rPr lang="en-US" err="1">
                <a:ea typeface="Calibri"/>
                <a:cs typeface="Calibri"/>
              </a:rPr>
              <a:t>sql</a:t>
            </a:r>
            <a:r>
              <a:rPr lang="en-US">
                <a:ea typeface="Calibri"/>
                <a:cs typeface="Calibri"/>
              </a:rPr>
              <a:t> tables), </a:t>
            </a:r>
            <a:r>
              <a:rPr lang="en-US" err="1">
                <a:ea typeface="Calibri"/>
                <a:cs typeface="Calibri"/>
              </a:rPr>
              <a:t>przetwarza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metryki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agreguje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zapisuje</a:t>
            </a:r>
            <a:r>
              <a:rPr lang="en-US">
                <a:ea typeface="Calibri"/>
                <a:cs typeface="Calibri"/>
              </a:rPr>
              <a:t> do </a:t>
            </a:r>
            <a:r>
              <a:rPr lang="en-US" err="1">
                <a:ea typeface="Calibri"/>
                <a:cs typeface="Calibri"/>
              </a:rPr>
              <a:t>bazy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wiemy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wypierdalą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możemy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sprawdzić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dlaczego</a:t>
            </a:r>
            <a:r>
              <a:rPr lang="en-US">
                <a:ea typeface="Calibri"/>
                <a:cs typeface="Calibri"/>
              </a:rPr>
              <a:t> a </a:t>
            </a:r>
            <a:r>
              <a:rPr lang="en-US" err="1">
                <a:ea typeface="Calibri"/>
                <a:cs typeface="Calibri"/>
              </a:rPr>
              <a:t>następnie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podjąć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próbę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naprawy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lub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wywalenia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takiego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joba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Złapaliśmy</a:t>
            </a:r>
            <a:r>
              <a:rPr lang="en-US">
                <a:ea typeface="Calibri"/>
                <a:cs typeface="Calibri"/>
              </a:rPr>
              <a:t> tyle I tyle </a:t>
            </a:r>
            <a:r>
              <a:rPr lang="en-US" err="1">
                <a:ea typeface="Calibri"/>
                <a:cs typeface="Calibri"/>
              </a:rPr>
              <a:t>takich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jobów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teraz</a:t>
            </a:r>
            <a:r>
              <a:rPr lang="en-US">
                <a:ea typeface="Calibri"/>
                <a:cs typeface="Calibri"/>
              </a:rPr>
              <a:t> jest git I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oszczędzili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jeszcze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większą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kupę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kasy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User activity monitoring</a:t>
            </a:r>
          </a:p>
          <a:p>
            <a:r>
              <a:rPr lang="en-US" err="1">
                <a:ea typeface="Calibri"/>
                <a:cs typeface="Calibri"/>
              </a:rPr>
              <a:t>Monitorujemy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querek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użytkownicy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odpalają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systemach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źródłowych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trwały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kto</a:t>
            </a:r>
            <a:r>
              <a:rPr lang="en-US">
                <a:ea typeface="Calibri"/>
                <a:cs typeface="Calibri"/>
              </a:rPr>
              <a:t> ich </a:t>
            </a:r>
            <a:r>
              <a:rPr lang="en-US" err="1">
                <a:ea typeface="Calibri"/>
                <a:cs typeface="Calibri"/>
              </a:rPr>
              <a:t>robi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najwincyj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żeby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móc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dojechać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użytkowników</a:t>
            </a:r>
            <a:r>
              <a:rPr lang="en-US">
                <a:ea typeface="Calibri"/>
                <a:cs typeface="Calibri"/>
              </a:rPr>
              <a:t> co </a:t>
            </a:r>
            <a:r>
              <a:rPr lang="en-US" err="1">
                <a:ea typeface="Calibri"/>
                <a:cs typeface="Calibri"/>
              </a:rPr>
              <a:t>odplają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nieoptymalne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długie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zapytania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nabijają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kupe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kasy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zależności</a:t>
            </a:r>
            <a:r>
              <a:rPr lang="en-US">
                <a:ea typeface="Calibri"/>
                <a:cs typeface="Calibri"/>
              </a:rPr>
              <a:t> od </a:t>
            </a:r>
            <a:r>
              <a:rPr lang="en-US" err="1">
                <a:ea typeface="Calibri"/>
                <a:cs typeface="Calibri"/>
              </a:rPr>
              <a:t>źródła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z </a:t>
            </a:r>
            <a:r>
              <a:rPr lang="en-US" err="1">
                <a:ea typeface="Calibri"/>
                <a:cs typeface="Calibri"/>
              </a:rPr>
              <a:t>logami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przetwarza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agreguje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zapisuje</a:t>
            </a:r>
            <a:r>
              <a:rPr lang="en-US">
                <a:ea typeface="Calibri"/>
                <a:cs typeface="Calibri"/>
              </a:rPr>
              <a:t> do </a:t>
            </a:r>
            <a:r>
              <a:rPr lang="en-US" err="1">
                <a:ea typeface="Calibri"/>
                <a:cs typeface="Calibri"/>
              </a:rPr>
              <a:t>bazy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8CBC7-9C6C-C7AB-2ED8-90EE2A2CB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211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1C65C-2B01-8AC9-3DA5-89E3247E1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FE07B-9819-5F3D-C0AC-39ACF5B9F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3A38A-656E-2274-07F1-1B236A229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Data monitoring</a:t>
            </a:r>
          </a:p>
          <a:p>
            <a:r>
              <a:rPr lang="en-US" err="1">
                <a:ea typeface="Calibri"/>
                <a:cs typeface="Calibri"/>
              </a:rPr>
              <a:t>Monitorujemy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rozmar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oraz</a:t>
            </a:r>
            <a:r>
              <a:rPr lang="en-US">
                <a:ea typeface="Calibri"/>
                <a:cs typeface="Calibri"/>
              </a:rPr>
              <a:t> ich "</a:t>
            </a:r>
            <a:r>
              <a:rPr lang="en-US" err="1">
                <a:ea typeface="Calibri"/>
                <a:cs typeface="Calibri"/>
              </a:rPr>
              <a:t>świeżość</a:t>
            </a:r>
            <a:r>
              <a:rPr lang="en-US">
                <a:ea typeface="Calibri"/>
                <a:cs typeface="Calibri"/>
              </a:rPr>
              <a:t>" </a:t>
            </a:r>
            <a:r>
              <a:rPr lang="en-US" err="1">
                <a:ea typeface="Calibri"/>
                <a:cs typeface="Calibri"/>
              </a:rPr>
              <a:t>czyli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czas</a:t>
            </a:r>
            <a:r>
              <a:rPr lang="en-US">
                <a:ea typeface="Calibri"/>
                <a:cs typeface="Calibri"/>
              </a:rPr>
              <a:t> od </a:t>
            </a:r>
            <a:r>
              <a:rPr lang="en-US" err="1">
                <a:ea typeface="Calibri"/>
                <a:cs typeface="Calibri"/>
              </a:rPr>
              <a:t>ostatniej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modyfikacji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Żeby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mieć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wgląd</a:t>
            </a:r>
            <a:r>
              <a:rPr lang="en-US">
                <a:ea typeface="Calibri"/>
                <a:cs typeface="Calibri"/>
              </a:rPr>
              <a:t> w to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odkłada</a:t>
            </a:r>
            <a:r>
              <a:rPr lang="en-US">
                <a:ea typeface="Calibri"/>
                <a:cs typeface="Calibri"/>
              </a:rPr>
              <a:t>, jak </a:t>
            </a:r>
            <a:r>
              <a:rPr lang="en-US" err="1">
                <a:ea typeface="Calibri"/>
                <a:cs typeface="Calibri"/>
              </a:rPr>
              <a:t>bardzo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historyczne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to </a:t>
            </a:r>
            <a:r>
              <a:rPr lang="en-US" err="1">
                <a:ea typeface="Calibri"/>
                <a:cs typeface="Calibri"/>
              </a:rPr>
              <a:t>dane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móc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szybko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reagować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anomalnie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ewentualnie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czyścić</a:t>
            </a:r>
            <a:r>
              <a:rPr lang="en-US">
                <a:ea typeface="Calibri"/>
                <a:cs typeface="Calibri"/>
              </a:rPr>
              <a:t> stare</a:t>
            </a:r>
          </a:p>
          <a:p>
            <a:r>
              <a:rPr lang="en-US" err="1">
                <a:ea typeface="Calibri"/>
                <a:cs typeface="Calibri"/>
              </a:rPr>
              <a:t>Dla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databricksa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delty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sprawdza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rozmar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databricksie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ostatnie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wersje</a:t>
            </a:r>
            <a:r>
              <a:rPr lang="en-US">
                <a:ea typeface="Calibri"/>
                <a:cs typeface="Calibri"/>
              </a:rPr>
              <a:t>) </a:t>
            </a:r>
            <a:r>
              <a:rPr lang="en-US" err="1">
                <a:ea typeface="Calibri"/>
                <a:cs typeface="Calibri"/>
              </a:rPr>
              <a:t>oraz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rozmari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dysku</a:t>
            </a:r>
            <a:r>
              <a:rPr lang="en-US">
                <a:ea typeface="Calibri"/>
                <a:cs typeface="Calibri"/>
              </a:rPr>
              <a:t> (ADLS) </a:t>
            </a:r>
            <a:r>
              <a:rPr lang="en-US" err="1">
                <a:ea typeface="Calibri"/>
                <a:cs typeface="Calibri"/>
              </a:rPr>
              <a:t>oraz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ostatnich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operacji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tabelach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Dla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baz</a:t>
            </a:r>
            <a:r>
              <a:rPr lang="en-US">
                <a:ea typeface="Calibri"/>
                <a:cs typeface="Calibri"/>
              </a:rPr>
              <a:t> SQL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systemowe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sprawdza</a:t>
            </a:r>
            <a:r>
              <a:rPr lang="en-US">
                <a:ea typeface="Calibri"/>
                <a:cs typeface="Calibri"/>
              </a:rPr>
              <a:t> to </a:t>
            </a:r>
            <a:r>
              <a:rPr lang="en-US" err="1">
                <a:ea typeface="Calibri"/>
                <a:cs typeface="Calibri"/>
              </a:rPr>
              <a:t>samo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Wiemy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jest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kopii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zostało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utworzone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Wiemy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regularnie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aktualizowane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Złapaliśmy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anomalnie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zostały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podjęte</a:t>
            </a:r>
            <a:r>
              <a:rPr lang="en-US">
                <a:ea typeface="Calibri"/>
                <a:cs typeface="Calibri"/>
              </a:rPr>
              <a:t> I teraz jest git I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oszczędzili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kupe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kasy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Jobs monitoring</a:t>
            </a:r>
          </a:p>
          <a:p>
            <a:r>
              <a:rPr lang="en-US" err="1">
                <a:ea typeface="Calibri"/>
                <a:cs typeface="Calibri"/>
              </a:rPr>
              <a:t>Monitorujemy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jobów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chodzi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gdzie</a:t>
            </a:r>
            <a:r>
              <a:rPr lang="en-US">
                <a:ea typeface="Calibri"/>
                <a:cs typeface="Calibri"/>
              </a:rPr>
              <a:t>, jak </a:t>
            </a:r>
            <a:r>
              <a:rPr lang="en-US" err="1">
                <a:ea typeface="Calibri"/>
                <a:cs typeface="Calibri"/>
              </a:rPr>
              <a:t>długo</a:t>
            </a:r>
            <a:r>
              <a:rPr lang="en-US">
                <a:ea typeface="Calibri"/>
                <a:cs typeface="Calibri"/>
              </a:rPr>
              <a:t> I jak </a:t>
            </a:r>
            <a:r>
              <a:rPr lang="en-US" err="1">
                <a:ea typeface="Calibri"/>
                <a:cs typeface="Calibri"/>
              </a:rPr>
              <a:t>często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wypierdalają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Sprawdzamy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najczęstsze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errory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tych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jobach</a:t>
            </a:r>
            <a:r>
              <a:rPr lang="en-US">
                <a:ea typeface="Calibri"/>
                <a:cs typeface="Calibri"/>
              </a:rPr>
              <a:t> co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wypierdoliły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 no po to </a:t>
            </a:r>
            <a:r>
              <a:rPr lang="en-US" err="1">
                <a:ea typeface="Calibri"/>
                <a:cs typeface="Calibri"/>
              </a:rPr>
              <a:t>żeby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móc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identyfikować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potencjalnymi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kandydatami</a:t>
            </a:r>
            <a:r>
              <a:rPr lang="en-US">
                <a:ea typeface="Calibri"/>
                <a:cs typeface="Calibri"/>
              </a:rPr>
              <a:t> do </a:t>
            </a:r>
            <a:r>
              <a:rPr lang="en-US" err="1">
                <a:ea typeface="Calibri"/>
                <a:cs typeface="Calibri"/>
              </a:rPr>
              <a:t>optymalizacji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ewentualnie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długo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chodzą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zawsze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wywalają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zależności</a:t>
            </a:r>
            <a:r>
              <a:rPr lang="en-US">
                <a:ea typeface="Calibri"/>
                <a:cs typeface="Calibri"/>
              </a:rPr>
              <a:t> od </a:t>
            </a:r>
            <a:r>
              <a:rPr lang="en-US" err="1">
                <a:ea typeface="Calibri"/>
                <a:cs typeface="Calibri"/>
              </a:rPr>
              <a:t>źródła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albo</a:t>
            </a:r>
            <a:r>
              <a:rPr lang="en-US">
                <a:ea typeface="Calibri"/>
                <a:cs typeface="Calibri"/>
              </a:rPr>
              <a:t> API </a:t>
            </a:r>
            <a:r>
              <a:rPr lang="en-US" err="1">
                <a:ea typeface="Calibri"/>
                <a:cs typeface="Calibri"/>
              </a:rPr>
              <a:t>albo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z </a:t>
            </a:r>
            <a:r>
              <a:rPr lang="en-US" err="1">
                <a:ea typeface="Calibri"/>
                <a:cs typeface="Calibri"/>
              </a:rPr>
              <a:t>metrykami</a:t>
            </a:r>
            <a:r>
              <a:rPr lang="en-US">
                <a:ea typeface="Calibri"/>
                <a:cs typeface="Calibri"/>
              </a:rPr>
              <a:t> (Log Analytics – </a:t>
            </a:r>
            <a:r>
              <a:rPr lang="en-US" err="1">
                <a:ea typeface="Calibri"/>
                <a:cs typeface="Calibri"/>
              </a:rPr>
              <a:t>kusto</a:t>
            </a:r>
            <a:r>
              <a:rPr lang="en-US">
                <a:ea typeface="Calibri"/>
                <a:cs typeface="Calibri"/>
              </a:rPr>
              <a:t> tables, Internal databases – </a:t>
            </a:r>
            <a:r>
              <a:rPr lang="en-US" err="1">
                <a:ea typeface="Calibri"/>
                <a:cs typeface="Calibri"/>
              </a:rPr>
              <a:t>sql</a:t>
            </a:r>
            <a:r>
              <a:rPr lang="en-US">
                <a:ea typeface="Calibri"/>
                <a:cs typeface="Calibri"/>
              </a:rPr>
              <a:t> tables), </a:t>
            </a:r>
            <a:r>
              <a:rPr lang="en-US" err="1">
                <a:ea typeface="Calibri"/>
                <a:cs typeface="Calibri"/>
              </a:rPr>
              <a:t>przetwarza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metryki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agreguje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zapisuje</a:t>
            </a:r>
            <a:r>
              <a:rPr lang="en-US">
                <a:ea typeface="Calibri"/>
                <a:cs typeface="Calibri"/>
              </a:rPr>
              <a:t> do </a:t>
            </a:r>
            <a:r>
              <a:rPr lang="en-US" err="1">
                <a:ea typeface="Calibri"/>
                <a:cs typeface="Calibri"/>
              </a:rPr>
              <a:t>bazy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wiemy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wypierdalą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możemy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sprawdzić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dlaczego</a:t>
            </a:r>
            <a:r>
              <a:rPr lang="en-US">
                <a:ea typeface="Calibri"/>
                <a:cs typeface="Calibri"/>
              </a:rPr>
              <a:t> a </a:t>
            </a:r>
            <a:r>
              <a:rPr lang="en-US" err="1">
                <a:ea typeface="Calibri"/>
                <a:cs typeface="Calibri"/>
              </a:rPr>
              <a:t>następnie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podjąć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próbę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naprawy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lub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wywalenia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takiego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joba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Złapaliśmy</a:t>
            </a:r>
            <a:r>
              <a:rPr lang="en-US">
                <a:ea typeface="Calibri"/>
                <a:cs typeface="Calibri"/>
              </a:rPr>
              <a:t> tyle I tyle </a:t>
            </a:r>
            <a:r>
              <a:rPr lang="en-US" err="1">
                <a:ea typeface="Calibri"/>
                <a:cs typeface="Calibri"/>
              </a:rPr>
              <a:t>takich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jobów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teraz</a:t>
            </a:r>
            <a:r>
              <a:rPr lang="en-US">
                <a:ea typeface="Calibri"/>
                <a:cs typeface="Calibri"/>
              </a:rPr>
              <a:t> jest git I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oszczędzili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jeszcze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większą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kupę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kasy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User activity monitoring</a:t>
            </a:r>
          </a:p>
          <a:p>
            <a:r>
              <a:rPr lang="en-US" err="1">
                <a:ea typeface="Calibri"/>
                <a:cs typeface="Calibri"/>
              </a:rPr>
              <a:t>Monitorujemy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querek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użytkownicy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odpalają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systemach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źródłowych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trwały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kto</a:t>
            </a:r>
            <a:r>
              <a:rPr lang="en-US">
                <a:ea typeface="Calibri"/>
                <a:cs typeface="Calibri"/>
              </a:rPr>
              <a:t> ich </a:t>
            </a:r>
            <a:r>
              <a:rPr lang="en-US" err="1">
                <a:ea typeface="Calibri"/>
                <a:cs typeface="Calibri"/>
              </a:rPr>
              <a:t>robi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najwincyj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żeby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móc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dojechać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użytkowników</a:t>
            </a:r>
            <a:r>
              <a:rPr lang="en-US">
                <a:ea typeface="Calibri"/>
                <a:cs typeface="Calibri"/>
              </a:rPr>
              <a:t> co </a:t>
            </a:r>
            <a:r>
              <a:rPr lang="en-US" err="1">
                <a:ea typeface="Calibri"/>
                <a:cs typeface="Calibri"/>
              </a:rPr>
              <a:t>odplają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nieoptymalne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długie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zapytania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nabijają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kupe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kasy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zależności</a:t>
            </a:r>
            <a:r>
              <a:rPr lang="en-US">
                <a:ea typeface="Calibri"/>
                <a:cs typeface="Calibri"/>
              </a:rPr>
              <a:t> od </a:t>
            </a:r>
            <a:r>
              <a:rPr lang="en-US" err="1">
                <a:ea typeface="Calibri"/>
                <a:cs typeface="Calibri"/>
              </a:rPr>
              <a:t>źródła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z </a:t>
            </a:r>
            <a:r>
              <a:rPr lang="en-US" err="1">
                <a:ea typeface="Calibri"/>
                <a:cs typeface="Calibri"/>
              </a:rPr>
              <a:t>logami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przetwarza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agreguje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zapisuje</a:t>
            </a:r>
            <a:r>
              <a:rPr lang="en-US">
                <a:ea typeface="Calibri"/>
                <a:cs typeface="Calibri"/>
              </a:rPr>
              <a:t> do </a:t>
            </a:r>
            <a:r>
              <a:rPr lang="en-US" err="1">
                <a:ea typeface="Calibri"/>
                <a:cs typeface="Calibri"/>
              </a:rPr>
              <a:t>bazy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8F672-0990-3D77-E22B-9CAD75180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173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65290-CF87-EA57-0F4F-72A177095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99B2B-3502-DF3A-E4C2-B4E381318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0430A-514D-47D6-0D90-BE321E205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Data monitoring</a:t>
            </a:r>
          </a:p>
          <a:p>
            <a:r>
              <a:rPr lang="en-US" err="1">
                <a:ea typeface="Calibri"/>
                <a:cs typeface="Calibri"/>
              </a:rPr>
              <a:t>Monitorujemy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rozmar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oraz</a:t>
            </a:r>
            <a:r>
              <a:rPr lang="en-US">
                <a:ea typeface="Calibri"/>
                <a:cs typeface="Calibri"/>
              </a:rPr>
              <a:t> ich "</a:t>
            </a:r>
            <a:r>
              <a:rPr lang="en-US" err="1">
                <a:ea typeface="Calibri"/>
                <a:cs typeface="Calibri"/>
              </a:rPr>
              <a:t>świeżość</a:t>
            </a:r>
            <a:r>
              <a:rPr lang="en-US">
                <a:ea typeface="Calibri"/>
                <a:cs typeface="Calibri"/>
              </a:rPr>
              <a:t>" </a:t>
            </a:r>
            <a:r>
              <a:rPr lang="en-US" err="1">
                <a:ea typeface="Calibri"/>
                <a:cs typeface="Calibri"/>
              </a:rPr>
              <a:t>czyli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czas</a:t>
            </a:r>
            <a:r>
              <a:rPr lang="en-US">
                <a:ea typeface="Calibri"/>
                <a:cs typeface="Calibri"/>
              </a:rPr>
              <a:t> od </a:t>
            </a:r>
            <a:r>
              <a:rPr lang="en-US" err="1">
                <a:ea typeface="Calibri"/>
                <a:cs typeface="Calibri"/>
              </a:rPr>
              <a:t>ostatniej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modyfikacji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Żeby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mieć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wgląd</a:t>
            </a:r>
            <a:r>
              <a:rPr lang="en-US">
                <a:ea typeface="Calibri"/>
                <a:cs typeface="Calibri"/>
              </a:rPr>
              <a:t> w to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odkłada</a:t>
            </a:r>
            <a:r>
              <a:rPr lang="en-US">
                <a:ea typeface="Calibri"/>
                <a:cs typeface="Calibri"/>
              </a:rPr>
              <a:t>, jak </a:t>
            </a:r>
            <a:r>
              <a:rPr lang="en-US" err="1">
                <a:ea typeface="Calibri"/>
                <a:cs typeface="Calibri"/>
              </a:rPr>
              <a:t>bardzo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historyczne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to </a:t>
            </a:r>
            <a:r>
              <a:rPr lang="en-US" err="1">
                <a:ea typeface="Calibri"/>
                <a:cs typeface="Calibri"/>
              </a:rPr>
              <a:t>dane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móc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szybko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reagować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anomalnie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ewentualnie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czyścić</a:t>
            </a:r>
            <a:r>
              <a:rPr lang="en-US">
                <a:ea typeface="Calibri"/>
                <a:cs typeface="Calibri"/>
              </a:rPr>
              <a:t> stare</a:t>
            </a:r>
          </a:p>
          <a:p>
            <a:r>
              <a:rPr lang="en-US" err="1">
                <a:ea typeface="Calibri"/>
                <a:cs typeface="Calibri"/>
              </a:rPr>
              <a:t>Dla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databricksa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delty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sprawdza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rozmar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databricksie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ostatnie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wersje</a:t>
            </a:r>
            <a:r>
              <a:rPr lang="en-US">
                <a:ea typeface="Calibri"/>
                <a:cs typeface="Calibri"/>
              </a:rPr>
              <a:t>) </a:t>
            </a:r>
            <a:r>
              <a:rPr lang="en-US" err="1">
                <a:ea typeface="Calibri"/>
                <a:cs typeface="Calibri"/>
              </a:rPr>
              <a:t>oraz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rozmari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dysku</a:t>
            </a:r>
            <a:r>
              <a:rPr lang="en-US">
                <a:ea typeface="Calibri"/>
                <a:cs typeface="Calibri"/>
              </a:rPr>
              <a:t> (ADLS) </a:t>
            </a:r>
            <a:r>
              <a:rPr lang="en-US" err="1">
                <a:ea typeface="Calibri"/>
                <a:cs typeface="Calibri"/>
              </a:rPr>
              <a:t>oraz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ostatnich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operacji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tabelach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Dla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baz</a:t>
            </a:r>
            <a:r>
              <a:rPr lang="en-US">
                <a:ea typeface="Calibri"/>
                <a:cs typeface="Calibri"/>
              </a:rPr>
              <a:t> SQL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systemowe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sprawdza</a:t>
            </a:r>
            <a:r>
              <a:rPr lang="en-US">
                <a:ea typeface="Calibri"/>
                <a:cs typeface="Calibri"/>
              </a:rPr>
              <a:t> to </a:t>
            </a:r>
            <a:r>
              <a:rPr lang="en-US" err="1">
                <a:ea typeface="Calibri"/>
                <a:cs typeface="Calibri"/>
              </a:rPr>
              <a:t>samo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Wiemy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jest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kopii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danych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zostało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utworzone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Wiemy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regularnie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aktualizowane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Złapaliśmy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anomalnie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zostały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podjęte</a:t>
            </a:r>
            <a:r>
              <a:rPr lang="en-US">
                <a:ea typeface="Calibri"/>
                <a:cs typeface="Calibri"/>
              </a:rPr>
              <a:t> I teraz jest git I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oszczędzili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kupe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kasy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Jobs monitoring</a:t>
            </a:r>
          </a:p>
          <a:p>
            <a:r>
              <a:rPr lang="en-US" err="1">
                <a:ea typeface="Calibri"/>
                <a:cs typeface="Calibri"/>
              </a:rPr>
              <a:t>Monitorujemy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jobów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chodzi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gdzie</a:t>
            </a:r>
            <a:r>
              <a:rPr lang="en-US">
                <a:ea typeface="Calibri"/>
                <a:cs typeface="Calibri"/>
              </a:rPr>
              <a:t>, jak </a:t>
            </a:r>
            <a:r>
              <a:rPr lang="en-US" err="1">
                <a:ea typeface="Calibri"/>
                <a:cs typeface="Calibri"/>
              </a:rPr>
              <a:t>długo</a:t>
            </a:r>
            <a:r>
              <a:rPr lang="en-US">
                <a:ea typeface="Calibri"/>
                <a:cs typeface="Calibri"/>
              </a:rPr>
              <a:t> I jak </a:t>
            </a:r>
            <a:r>
              <a:rPr lang="en-US" err="1">
                <a:ea typeface="Calibri"/>
                <a:cs typeface="Calibri"/>
              </a:rPr>
              <a:t>często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wypierdalają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Sprawdzamy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najczęstsze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errory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tych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jobach</a:t>
            </a:r>
            <a:r>
              <a:rPr lang="en-US">
                <a:ea typeface="Calibri"/>
                <a:cs typeface="Calibri"/>
              </a:rPr>
              <a:t> co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wypierdoliły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 no po to </a:t>
            </a:r>
            <a:r>
              <a:rPr lang="en-US" err="1">
                <a:ea typeface="Calibri"/>
                <a:cs typeface="Calibri"/>
              </a:rPr>
              <a:t>żeby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móc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identyfikować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potencjalnymi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kandydatami</a:t>
            </a:r>
            <a:r>
              <a:rPr lang="en-US">
                <a:ea typeface="Calibri"/>
                <a:cs typeface="Calibri"/>
              </a:rPr>
              <a:t> do </a:t>
            </a:r>
            <a:r>
              <a:rPr lang="en-US" err="1">
                <a:ea typeface="Calibri"/>
                <a:cs typeface="Calibri"/>
              </a:rPr>
              <a:t>optymalizacji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ewentualnie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takie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długo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chodzą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zawsze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wywalają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zależności</a:t>
            </a:r>
            <a:r>
              <a:rPr lang="en-US">
                <a:ea typeface="Calibri"/>
                <a:cs typeface="Calibri"/>
              </a:rPr>
              <a:t> od </a:t>
            </a:r>
            <a:r>
              <a:rPr lang="en-US" err="1">
                <a:ea typeface="Calibri"/>
                <a:cs typeface="Calibri"/>
              </a:rPr>
              <a:t>źródła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albo</a:t>
            </a:r>
            <a:r>
              <a:rPr lang="en-US">
                <a:ea typeface="Calibri"/>
                <a:cs typeface="Calibri"/>
              </a:rPr>
              <a:t> API </a:t>
            </a:r>
            <a:r>
              <a:rPr lang="en-US" err="1">
                <a:ea typeface="Calibri"/>
                <a:cs typeface="Calibri"/>
              </a:rPr>
              <a:t>albo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z </a:t>
            </a:r>
            <a:r>
              <a:rPr lang="en-US" err="1">
                <a:ea typeface="Calibri"/>
                <a:cs typeface="Calibri"/>
              </a:rPr>
              <a:t>metrykami</a:t>
            </a:r>
            <a:r>
              <a:rPr lang="en-US">
                <a:ea typeface="Calibri"/>
                <a:cs typeface="Calibri"/>
              </a:rPr>
              <a:t> (Log Analytics – </a:t>
            </a:r>
            <a:r>
              <a:rPr lang="en-US" err="1">
                <a:ea typeface="Calibri"/>
                <a:cs typeface="Calibri"/>
              </a:rPr>
              <a:t>kusto</a:t>
            </a:r>
            <a:r>
              <a:rPr lang="en-US">
                <a:ea typeface="Calibri"/>
                <a:cs typeface="Calibri"/>
              </a:rPr>
              <a:t> tables, Internal databases – </a:t>
            </a:r>
            <a:r>
              <a:rPr lang="en-US" err="1">
                <a:ea typeface="Calibri"/>
                <a:cs typeface="Calibri"/>
              </a:rPr>
              <a:t>sql</a:t>
            </a:r>
            <a:r>
              <a:rPr lang="en-US">
                <a:ea typeface="Calibri"/>
                <a:cs typeface="Calibri"/>
              </a:rPr>
              <a:t> tables), </a:t>
            </a:r>
            <a:r>
              <a:rPr lang="en-US" err="1">
                <a:ea typeface="Calibri"/>
                <a:cs typeface="Calibri"/>
              </a:rPr>
              <a:t>przetwarza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metryki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agreguje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zapisuje</a:t>
            </a:r>
            <a:r>
              <a:rPr lang="en-US">
                <a:ea typeface="Calibri"/>
                <a:cs typeface="Calibri"/>
              </a:rPr>
              <a:t> do </a:t>
            </a:r>
            <a:r>
              <a:rPr lang="en-US" err="1">
                <a:ea typeface="Calibri"/>
                <a:cs typeface="Calibri"/>
              </a:rPr>
              <a:t>bazy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wiemy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wypierdalą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możemy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sprawdzić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dlaczego</a:t>
            </a:r>
            <a:r>
              <a:rPr lang="en-US">
                <a:ea typeface="Calibri"/>
                <a:cs typeface="Calibri"/>
              </a:rPr>
              <a:t> a </a:t>
            </a:r>
            <a:r>
              <a:rPr lang="en-US" err="1">
                <a:ea typeface="Calibri"/>
                <a:cs typeface="Calibri"/>
              </a:rPr>
              <a:t>następnie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podjąć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próbę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naprawy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lub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wywalenia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takiego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joba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Złapaliśmy</a:t>
            </a:r>
            <a:r>
              <a:rPr lang="en-US">
                <a:ea typeface="Calibri"/>
                <a:cs typeface="Calibri"/>
              </a:rPr>
              <a:t> tyle I tyle </a:t>
            </a:r>
            <a:r>
              <a:rPr lang="en-US" err="1">
                <a:ea typeface="Calibri"/>
                <a:cs typeface="Calibri"/>
              </a:rPr>
              <a:t>takich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jobów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teraz</a:t>
            </a:r>
            <a:r>
              <a:rPr lang="en-US">
                <a:ea typeface="Calibri"/>
                <a:cs typeface="Calibri"/>
              </a:rPr>
              <a:t> jest git I </a:t>
            </a:r>
            <a:r>
              <a:rPr lang="en-US" err="1">
                <a:ea typeface="Calibri"/>
                <a:cs typeface="Calibri"/>
              </a:rPr>
              <a:t>sobie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oszczędzili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jeszcze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większą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kupę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kasy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User activity monitoring</a:t>
            </a:r>
          </a:p>
          <a:p>
            <a:r>
              <a:rPr lang="en-US" err="1">
                <a:ea typeface="Calibri"/>
                <a:cs typeface="Calibri"/>
              </a:rPr>
              <a:t>Monitorujemy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querek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użytkownicy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odpalają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systemach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źródłowych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ile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trwały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kto</a:t>
            </a:r>
            <a:r>
              <a:rPr lang="en-US">
                <a:ea typeface="Calibri"/>
                <a:cs typeface="Calibri"/>
              </a:rPr>
              <a:t> ich </a:t>
            </a:r>
            <a:r>
              <a:rPr lang="en-US" err="1">
                <a:ea typeface="Calibri"/>
                <a:cs typeface="Calibri"/>
              </a:rPr>
              <a:t>robi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najwincyj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żeby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móc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dojechać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tych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użytkowników</a:t>
            </a:r>
            <a:r>
              <a:rPr lang="en-US">
                <a:ea typeface="Calibri"/>
                <a:cs typeface="Calibri"/>
              </a:rPr>
              <a:t> co </a:t>
            </a:r>
            <a:r>
              <a:rPr lang="en-US" err="1">
                <a:ea typeface="Calibri"/>
                <a:cs typeface="Calibri"/>
              </a:rPr>
              <a:t>odplają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nieoptymalne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długie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zapytania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nabijają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kupe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kasy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</a:t>
            </a:r>
            <a:r>
              <a:rPr lang="en-US" err="1">
                <a:ea typeface="Calibri"/>
                <a:cs typeface="Calibri"/>
              </a:rPr>
              <a:t>mamy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funkcje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w </a:t>
            </a:r>
            <a:r>
              <a:rPr lang="en-US" err="1">
                <a:ea typeface="Calibri"/>
                <a:cs typeface="Calibri"/>
              </a:rPr>
              <a:t>zależności</a:t>
            </a:r>
            <a:r>
              <a:rPr lang="en-US">
                <a:ea typeface="Calibri"/>
                <a:cs typeface="Calibri"/>
              </a:rPr>
              <a:t> od </a:t>
            </a:r>
            <a:r>
              <a:rPr lang="en-US" err="1">
                <a:ea typeface="Calibri"/>
                <a:cs typeface="Calibri"/>
              </a:rPr>
              <a:t>źródła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która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skanuje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tabele</a:t>
            </a:r>
            <a:r>
              <a:rPr lang="en-US">
                <a:ea typeface="Calibri"/>
                <a:cs typeface="Calibri"/>
              </a:rPr>
              <a:t> z </a:t>
            </a:r>
            <a:r>
              <a:rPr lang="en-US" err="1">
                <a:ea typeface="Calibri"/>
                <a:cs typeface="Calibri"/>
              </a:rPr>
              <a:t>logami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przetwarza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agreguje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zapisuje</a:t>
            </a:r>
            <a:r>
              <a:rPr lang="en-US">
                <a:ea typeface="Calibri"/>
                <a:cs typeface="Calibri"/>
              </a:rPr>
              <a:t> do </a:t>
            </a:r>
            <a:r>
              <a:rPr lang="en-US" err="1">
                <a:ea typeface="Calibri"/>
                <a:cs typeface="Calibri"/>
              </a:rPr>
              <a:t>bazy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2415F-A2F9-1065-7345-6F4BAF58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37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Mariusz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8923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A84BB-14BF-29C7-ED06-2A21FBA75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4C18492-3BEB-4D24-F8E0-D98CFCE18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6FC3EE7-EF85-AD72-1C5A-5E776E6EF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Maciej + Mariusz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2390202-0E91-3378-9BB5-D43AD3D8D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1277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67717-3359-CF00-F921-B941AB93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CC047-1AD9-B824-C125-107CE34DE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3234A-7B3D-FD22-E983-A175B17EF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a typeface="Calibri"/>
                <a:cs typeface="Calibri"/>
              </a:rPr>
              <a:t>Mariusz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1416-4397-0E87-999F-2AFF8834A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085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E93E7-70AC-B395-B665-8B77A0CBE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AF4AA-5F7B-6038-A71D-C96600C67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A8DAC-818E-1427-EFA6-494C698A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a typeface="Calibri"/>
                <a:cs typeface="Calibri"/>
              </a:rPr>
              <a:t>Maciej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0C83C-52A7-244F-5F3D-1F1B42EBA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672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Maciej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626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Maciej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Maciej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3600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Maciej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517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Mariusz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764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Mariusz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925D-C598-46C5-A505-D4B0FE225BE0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271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E8-D4CE-2F58-1510-F9C5155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55C5C-17E7-BAFE-2DE1-B2D64551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2DA2-9F3D-CBEC-4755-6E1918EF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11.02.2025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CE76-640E-5157-7B51-6A9305B8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D15F-ED34-89FB-D132-ACE11214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9673-DAC0-4DBB-9445-A813F54D20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63A-C6E3-2A45-6E79-3EAD718C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9438-72B6-1420-F28B-4C31D93B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CCC-4C22-5A33-5E30-D47024D6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FC9A7-FF49-4545-B2D5-672A0F4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CF51-49D9-00BB-B689-26C03AB6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9D5F-480F-8497-ED83-BA0FB63D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5057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75AD-A3DA-6F7F-DEE3-4A0D55FF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0444-C4B7-BF77-E77E-32363E5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2C262-6AE0-AAE5-11C9-FDF32E4CE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7F91-2EC2-E4F2-334F-4C0C1AAE2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DF604-7A2C-09FA-748F-0AA262B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CDB47-8ECC-918D-17AB-7EABD292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7ED50-068B-EB42-17A0-EF43328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912-2EB3-7935-32F8-6C235A03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228-55C4-BA66-9130-8E67E9D3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26836"/>
            <a:ext cx="6172200" cy="47342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ACB25-3607-0C37-09BE-F9B3381E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9070-EE56-FD1E-9EE1-4782C90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91F71-1703-5E8F-1C8A-AAA2026B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C3BA-9DAF-76B5-0592-BF039C40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C3EE-DD3D-CC0A-9622-34AF292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F5ECF-C541-6FC8-65E5-0C48F86A9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17600"/>
            <a:ext cx="6172200" cy="4743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8BC86-F3CB-0712-0F2B-63F3D994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08B2-EEFD-36BF-E8C7-B270B96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7105F-11BE-92C7-4A21-3AA3CF93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3FA3-679C-7B34-E566-8D1680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9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6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8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FD6-33E0-2040-45C9-164DEC5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DA95-0DDB-08BC-079E-0F75B082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60B5-F692-EDD5-6D04-D9A5EE7C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7E0E-5288-F7B7-8530-D3F6A9D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A9C9-DC12-1035-8CEB-5582807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20FCF-99F2-7A24-42F1-EBD4F33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20CC-F572-DE62-0AAB-CCC45741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2F9E-3C55-8F8A-D67A-7C9AA57B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/>
              <a:t>11.02.2025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732D-4FFE-1FB3-4CFA-9B128DD8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/>
              <a:t>SQLDay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36AF-2FAC-96CE-CCF7-B6189B2D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Understand your data landscape with Observability platform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0" dirty="0">
                <a:latin typeface="Oswald"/>
              </a:rPr>
              <a:t>Maciej Kępa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Oswald"/>
              </a:rPr>
              <a:t>Mariusz Wójcik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6DD9-9BBC-5C40-D41E-D6CC2736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err="1">
                <a:latin typeface="Oswald"/>
              </a:rPr>
              <a:t>Dlaczego</a:t>
            </a:r>
            <a:r>
              <a:rPr lang="en-US" sz="3600">
                <a:latin typeface="Oswald"/>
              </a:rPr>
              <a:t> Data Observability jest </a:t>
            </a:r>
            <a:r>
              <a:rPr lang="en-US" sz="3600" err="1">
                <a:latin typeface="Oswald"/>
              </a:rPr>
              <a:t>ważne</a:t>
            </a:r>
            <a:r>
              <a:rPr lang="en-US" sz="3600">
                <a:latin typeface="Oswald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36098-3906-CC19-B3F0-953BDC85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err="1">
                <a:latin typeface="Oswald"/>
              </a:rPr>
              <a:t>Zapewnienie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jakości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danych</a:t>
            </a:r>
            <a:endParaRPr lang="en-US" err="1">
              <a:latin typeface="Oswal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latin typeface="Oswald"/>
              </a:rPr>
              <a:t>Umożliwia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wczesne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wykrywanie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anomalii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błędów</a:t>
            </a:r>
            <a:r>
              <a:rPr lang="en-US">
                <a:latin typeface="Oswald"/>
              </a:rPr>
              <a:t> w </a:t>
            </a:r>
            <a:r>
              <a:rPr lang="en-US" err="1">
                <a:latin typeface="Oswald"/>
              </a:rPr>
              <a:t>danych</a:t>
            </a:r>
            <a:r>
              <a:rPr lang="en-US">
                <a:latin typeface="Oswald"/>
              </a:rPr>
              <a:t>.</a:t>
            </a:r>
          </a:p>
          <a:p>
            <a:r>
              <a:rPr lang="en-US" b="1" err="1">
                <a:latin typeface="Oswald"/>
              </a:rPr>
              <a:t>Optymalizacja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procesów</a:t>
            </a:r>
            <a:r>
              <a:rPr lang="en-US" b="1">
                <a:latin typeface="Oswald"/>
              </a:rPr>
              <a:t> ETL/ELT</a:t>
            </a:r>
            <a:endParaRPr lang="en-US">
              <a:latin typeface="Oswal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latin typeface="Oswald"/>
              </a:rPr>
              <a:t>Monitorowanie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wydajności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przepływów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danych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identyfikacja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wąskich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gardeł</a:t>
            </a:r>
            <a:r>
              <a:rPr lang="en-US">
                <a:latin typeface="Oswald"/>
              </a:rPr>
              <a:t>.</a:t>
            </a:r>
          </a:p>
          <a:p>
            <a:r>
              <a:rPr lang="en-US" b="1" err="1">
                <a:latin typeface="Oswald"/>
              </a:rPr>
              <a:t>Wsparcie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dla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analiz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i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raportowania</a:t>
            </a:r>
            <a:endParaRPr lang="en-US" err="1">
              <a:latin typeface="Oswal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latin typeface="Oswald"/>
              </a:rPr>
              <a:t>Zapewnienie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spójności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danych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dla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bardziej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wiarygodnych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analiz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biznesowych</a:t>
            </a:r>
            <a:r>
              <a:rPr lang="en-US">
                <a:latin typeface="Oswald"/>
              </a:rPr>
              <a:t>.</a:t>
            </a:r>
          </a:p>
          <a:p>
            <a:r>
              <a:rPr lang="en-US" b="1" err="1">
                <a:latin typeface="Oswald"/>
              </a:rPr>
              <a:t>Zarządzanie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zgodnością</a:t>
            </a:r>
            <a:endParaRPr lang="en-US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latin typeface="Oswald"/>
              </a:rPr>
              <a:t>Pomaga</a:t>
            </a:r>
            <a:r>
              <a:rPr lang="en-US">
                <a:latin typeface="Oswald"/>
              </a:rPr>
              <a:t> w </a:t>
            </a:r>
            <a:r>
              <a:rPr lang="en-US" err="1">
                <a:latin typeface="Oswald"/>
              </a:rPr>
              <a:t>spełnianiu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wymagań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regulacyjnych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poprzez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śledzenie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przepływu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przetwarzania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danych</a:t>
            </a:r>
            <a:r>
              <a:rPr lang="en-US">
                <a:latin typeface="Oswald"/>
              </a:rPr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3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0D796-BE0C-1EC9-986C-423FBEC9B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B7AA6-F3C1-21FB-17BE-1627E4F9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platformy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8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61BE2-2C44-2D40-6747-21B71625C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80A5-5C0D-AA41-65ED-171E490C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Architektura wysokopoziomowa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1BD117-0563-206A-E517-E95C5A048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171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err="1">
                <a:latin typeface="Oswald"/>
              </a:rPr>
              <a:t>Platforma</a:t>
            </a:r>
            <a:r>
              <a:rPr lang="en-GB">
                <a:latin typeface="Oswald"/>
              </a:rPr>
              <a:t> Data Observability </a:t>
            </a:r>
            <a:r>
              <a:rPr lang="en-GB" err="1">
                <a:latin typeface="Oswald"/>
              </a:rPr>
              <a:t>składa</a:t>
            </a:r>
            <a:r>
              <a:rPr lang="en-GB">
                <a:latin typeface="Oswald"/>
              </a:rPr>
              <a:t> </a:t>
            </a:r>
            <a:r>
              <a:rPr lang="en-GB" err="1">
                <a:latin typeface="Oswald"/>
              </a:rPr>
              <a:t>się</a:t>
            </a:r>
            <a:r>
              <a:rPr lang="en-GB">
                <a:latin typeface="Oswald"/>
              </a:rPr>
              <a:t> z:</a:t>
            </a:r>
            <a:endParaRPr lang="en-GB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err="1">
                <a:latin typeface="Oswald"/>
              </a:rPr>
              <a:t>silnika</a:t>
            </a:r>
            <a:r>
              <a:rPr lang="en-GB">
                <a:latin typeface="Oswald"/>
              </a:rPr>
              <a:t> </a:t>
            </a:r>
            <a:r>
              <a:rPr lang="en-GB" err="1">
                <a:latin typeface="Oswald"/>
              </a:rPr>
              <a:t>integracji</a:t>
            </a:r>
            <a:r>
              <a:rPr lang="en-GB">
                <a:latin typeface="Oswald"/>
              </a:rPr>
              <a:t> </a:t>
            </a:r>
            <a:r>
              <a:rPr lang="en-GB" err="1">
                <a:latin typeface="Oswald"/>
              </a:rPr>
              <a:t>danych</a:t>
            </a:r>
            <a:endParaRPr lang="en-GB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err="1">
                <a:latin typeface="Oswald"/>
              </a:rPr>
              <a:t>bazy</a:t>
            </a:r>
            <a:r>
              <a:rPr lang="en-GB">
                <a:latin typeface="Oswald"/>
              </a:rPr>
              <a:t> </a:t>
            </a:r>
            <a:r>
              <a:rPr lang="en-GB" err="1">
                <a:latin typeface="Oswald"/>
              </a:rPr>
              <a:t>danych</a:t>
            </a:r>
            <a:endParaRPr lang="en-GB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err="1">
                <a:latin typeface="Oswald"/>
              </a:rPr>
              <a:t>warstwy</a:t>
            </a:r>
            <a:r>
              <a:rPr lang="en-GB">
                <a:latin typeface="Oswald"/>
              </a:rPr>
              <a:t> </a:t>
            </a:r>
            <a:r>
              <a:rPr lang="en-GB" err="1">
                <a:latin typeface="Oswald"/>
              </a:rPr>
              <a:t>raportowej</a:t>
            </a:r>
            <a:r>
              <a:rPr lang="en-GB">
                <a:latin typeface="Oswald"/>
              </a:rPr>
              <a:t> </a:t>
            </a:r>
            <a:endParaRPr lang="en-GB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latin typeface="Oswald"/>
              </a:rPr>
              <a:t>platformy DevOps</a:t>
            </a:r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C971DF-1170-EDC5-7E85-05447CE2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8" y="2520018"/>
            <a:ext cx="6172841" cy="18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1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91DA6-CC0B-A047-761E-2C9781C34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CBE81-C3B0-9767-E32E-5C451122A2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28309" y="224118"/>
            <a:ext cx="9141785" cy="6409765"/>
          </a:xfrm>
        </p:spPr>
      </p:pic>
    </p:spTree>
    <p:extLst>
      <p:ext uri="{BB962C8B-B14F-4D97-AF65-F5344CB8AC3E}">
        <p14:creationId xmlns:p14="http://schemas.microsoft.com/office/powerpoint/2010/main" val="404357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12257-D678-9E79-37AB-5D1697C0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4AFA-52CD-CEDD-5050-93ECBF30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Mapa funkcji</a:t>
            </a:r>
            <a:endParaRPr lang="en-US" dirty="0"/>
          </a:p>
        </p:txBody>
      </p:sp>
      <p:pic>
        <p:nvPicPr>
          <p:cNvPr id="6" name="Picture 5" descr="A group of colorful ovals with text&#10;&#10;AI-generated content may be incorrect.">
            <a:extLst>
              <a:ext uri="{FF2B5EF4-FFF2-40B4-BE49-F238E27FC236}">
                <a16:creationId xmlns:a16="http://schemas.microsoft.com/office/drawing/2014/main" id="{09F1A80D-7845-EF01-CA4F-64B563A8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09" y="1299883"/>
            <a:ext cx="7026583" cy="52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53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BDF64-1B4C-220D-F93E-1BAE81B8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A1C1B3-8033-E794-27DB-04629360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Filary Data </a:t>
            </a:r>
            <a:r>
              <a:rPr lang="pl-PL" dirty="0" err="1"/>
              <a:t>Observability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9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D1BFA-3AF7-23D0-490E-EBD49885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593B-3866-C251-D30D-58C5A12B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danych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55B2-B631-1498-837E-7FE72C7A7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numCol="2" rtlCol="0" anchor="t">
            <a:normAutofit/>
          </a:bodyPr>
          <a:lstStyle/>
          <a:p>
            <a:pPr marL="0" indent="0">
              <a:buNone/>
            </a:pPr>
            <a:r>
              <a:rPr lang="pl-PL" dirty="0">
                <a:latin typeface="Oswald"/>
              </a:rPr>
              <a:t>Rozmiar danych (Volume):</a:t>
            </a:r>
            <a:endParaRPr lang="en-GB" dirty="0">
              <a:latin typeface="Oswald"/>
            </a:endParaRPr>
          </a:p>
          <a:p>
            <a:r>
              <a:rPr lang="pl-PL" sz="1800" dirty="0">
                <a:latin typeface="Oswald"/>
              </a:rPr>
              <a:t>Całkowita l</a:t>
            </a:r>
            <a:r>
              <a:rPr lang="en-GB" sz="1800" dirty="0" err="1">
                <a:latin typeface="Oswald"/>
              </a:rPr>
              <a:t>iczba</a:t>
            </a:r>
            <a:r>
              <a:rPr lang="en-GB" sz="1800" dirty="0">
                <a:latin typeface="Oswald"/>
              </a:rPr>
              <a:t> </a:t>
            </a:r>
            <a:r>
              <a:rPr lang="en-GB" sz="1800" dirty="0" err="1">
                <a:latin typeface="Oswald"/>
              </a:rPr>
              <a:t>baz</a:t>
            </a:r>
            <a:r>
              <a:rPr lang="en-GB" sz="1800" dirty="0">
                <a:latin typeface="Oswald"/>
              </a:rPr>
              <a:t> </a:t>
            </a:r>
            <a:r>
              <a:rPr lang="en-GB" sz="1800" dirty="0" err="1">
                <a:latin typeface="Oswald"/>
              </a:rPr>
              <a:t>danych</a:t>
            </a:r>
            <a:endParaRPr lang="pl-PL" sz="1800" dirty="0">
              <a:latin typeface="Oswald"/>
            </a:endParaRPr>
          </a:p>
          <a:p>
            <a:r>
              <a:rPr lang="pl-PL" sz="1800" dirty="0">
                <a:latin typeface="Oswald"/>
              </a:rPr>
              <a:t>Całkowita l</a:t>
            </a:r>
            <a:r>
              <a:rPr lang="en-GB" sz="1800" dirty="0" err="1">
                <a:latin typeface="Oswald"/>
              </a:rPr>
              <a:t>iczba</a:t>
            </a:r>
            <a:r>
              <a:rPr lang="en-GB" sz="1800" dirty="0">
                <a:latin typeface="Oswald"/>
              </a:rPr>
              <a:t> </a:t>
            </a:r>
            <a:r>
              <a:rPr lang="en-GB" sz="1800" dirty="0" err="1">
                <a:latin typeface="Oswald"/>
              </a:rPr>
              <a:t>tabel</a:t>
            </a:r>
            <a:endParaRPr lang="en-GB" sz="1800" dirty="0">
              <a:latin typeface="Oswald"/>
            </a:endParaRPr>
          </a:p>
          <a:p>
            <a:r>
              <a:rPr lang="en-GB" sz="1800" dirty="0" err="1">
                <a:latin typeface="Oswald"/>
              </a:rPr>
              <a:t>Liczba</a:t>
            </a:r>
            <a:r>
              <a:rPr lang="en-GB" sz="1800" dirty="0">
                <a:latin typeface="Oswald"/>
              </a:rPr>
              <a:t> </a:t>
            </a:r>
            <a:r>
              <a:rPr lang="en-GB" sz="1800" dirty="0" err="1">
                <a:latin typeface="Oswald"/>
              </a:rPr>
              <a:t>rekordów</a:t>
            </a:r>
            <a:r>
              <a:rPr lang="en-GB" sz="1800" dirty="0">
                <a:latin typeface="Oswald"/>
              </a:rPr>
              <a:t> </a:t>
            </a:r>
            <a:r>
              <a:rPr lang="pl-PL" sz="1800" dirty="0">
                <a:latin typeface="Oswald"/>
              </a:rPr>
              <a:t>w tabeli</a:t>
            </a:r>
            <a:endParaRPr lang="en-GB" sz="1800" dirty="0">
              <a:latin typeface="Oswald"/>
            </a:endParaRPr>
          </a:p>
          <a:p>
            <a:r>
              <a:rPr lang="en-GB" sz="1800" dirty="0" err="1">
                <a:latin typeface="Oswald"/>
              </a:rPr>
              <a:t>Rozmiar</a:t>
            </a:r>
            <a:r>
              <a:rPr lang="en-GB" sz="1800" dirty="0">
                <a:latin typeface="Oswald"/>
              </a:rPr>
              <a:t> </a:t>
            </a:r>
            <a:r>
              <a:rPr lang="en-GB" sz="1800" dirty="0" err="1">
                <a:latin typeface="Oswald"/>
              </a:rPr>
              <a:t>tabel</a:t>
            </a:r>
            <a:r>
              <a:rPr lang="pl-PL" sz="1800" dirty="0">
                <a:latin typeface="Oswald"/>
              </a:rPr>
              <a:t>i (ostatniej wersji)</a:t>
            </a:r>
            <a:endParaRPr lang="en-GB" sz="1800" dirty="0">
              <a:latin typeface="Oswald"/>
            </a:endParaRPr>
          </a:p>
          <a:p>
            <a:r>
              <a:rPr lang="en-GB" sz="1800" dirty="0" err="1">
                <a:latin typeface="Oswald"/>
              </a:rPr>
              <a:t>Rozmiar</a:t>
            </a:r>
            <a:r>
              <a:rPr lang="en-GB" sz="1800" dirty="0">
                <a:latin typeface="Oswald"/>
              </a:rPr>
              <a:t> </a:t>
            </a:r>
            <a:r>
              <a:rPr lang="pl-PL" sz="1800" dirty="0">
                <a:latin typeface="Oswald"/>
              </a:rPr>
              <a:t>danych na </a:t>
            </a:r>
            <a:r>
              <a:rPr lang="en-GB" sz="1800" dirty="0" err="1">
                <a:latin typeface="Oswald"/>
              </a:rPr>
              <a:t>dysku</a:t>
            </a:r>
            <a:r>
              <a:rPr lang="pl-PL" sz="1800" dirty="0">
                <a:latin typeface="Oswald"/>
              </a:rPr>
              <a:t> dla każdej tabeli</a:t>
            </a:r>
          </a:p>
          <a:p>
            <a:pPr marL="0" indent="0">
              <a:buNone/>
            </a:pPr>
            <a:endParaRPr lang="pl-PL" sz="1700" dirty="0">
              <a:latin typeface="Oswald"/>
            </a:endParaRPr>
          </a:p>
          <a:p>
            <a:pPr marL="0" indent="0">
              <a:buNone/>
            </a:pPr>
            <a:r>
              <a:rPr lang="pl-PL" dirty="0">
                <a:latin typeface="Oswald"/>
              </a:rPr>
              <a:t>Świeżość danych (</a:t>
            </a:r>
            <a:r>
              <a:rPr lang="pl-PL" dirty="0" err="1">
                <a:latin typeface="Oswald"/>
              </a:rPr>
              <a:t>Freshness</a:t>
            </a:r>
            <a:r>
              <a:rPr lang="pl-PL" dirty="0">
                <a:latin typeface="Oswald"/>
              </a:rPr>
              <a:t>):</a:t>
            </a:r>
            <a:endParaRPr lang="en-GB" dirty="0">
              <a:latin typeface="Oswald"/>
            </a:endParaRPr>
          </a:p>
          <a:p>
            <a:r>
              <a:rPr lang="pl-PL" sz="1800" dirty="0">
                <a:latin typeface="Oswald"/>
              </a:rPr>
              <a:t>Data ostatniej aktualizacji tabeli</a:t>
            </a:r>
          </a:p>
          <a:p>
            <a:r>
              <a:rPr lang="en-GB" sz="1800" dirty="0" err="1">
                <a:latin typeface="Oswald"/>
              </a:rPr>
              <a:t>Czas</a:t>
            </a:r>
            <a:r>
              <a:rPr lang="en-GB" sz="1800" dirty="0">
                <a:latin typeface="Oswald"/>
              </a:rPr>
              <a:t> od </a:t>
            </a:r>
            <a:r>
              <a:rPr lang="en-GB" sz="1800" dirty="0" err="1">
                <a:latin typeface="Oswald"/>
              </a:rPr>
              <a:t>ostatniej</a:t>
            </a:r>
            <a:r>
              <a:rPr lang="en-GB" sz="1800" dirty="0">
                <a:latin typeface="Oswald"/>
              </a:rPr>
              <a:t> </a:t>
            </a:r>
            <a:r>
              <a:rPr lang="en-GB" sz="1800" dirty="0" err="1">
                <a:latin typeface="Oswald"/>
              </a:rPr>
              <a:t>aktualizacji</a:t>
            </a:r>
            <a:r>
              <a:rPr lang="en-GB" sz="1800" dirty="0">
                <a:latin typeface="Oswald"/>
              </a:rPr>
              <a:t> </a:t>
            </a:r>
            <a:r>
              <a:rPr lang="en-GB" sz="1800" dirty="0" err="1">
                <a:latin typeface="Oswald"/>
              </a:rPr>
              <a:t>tabe</a:t>
            </a:r>
            <a:r>
              <a:rPr lang="pl-PL" sz="1800" dirty="0">
                <a:latin typeface="Oswald"/>
              </a:rPr>
              <a:t>l</a:t>
            </a:r>
          </a:p>
          <a:p>
            <a:r>
              <a:rPr lang="en-GB" sz="1800" dirty="0" err="1">
                <a:latin typeface="Oswald"/>
              </a:rPr>
              <a:t>Liczba</a:t>
            </a:r>
            <a:r>
              <a:rPr lang="en-GB" sz="1800" dirty="0">
                <a:latin typeface="Oswald"/>
              </a:rPr>
              <a:t> </a:t>
            </a:r>
            <a:r>
              <a:rPr lang="en-GB" sz="1800" dirty="0" err="1">
                <a:latin typeface="Oswald"/>
              </a:rPr>
              <a:t>tabel</a:t>
            </a:r>
            <a:r>
              <a:rPr lang="en-GB" sz="1800" dirty="0">
                <a:latin typeface="Oswald"/>
              </a:rPr>
              <a:t> </a:t>
            </a:r>
            <a:r>
              <a:rPr lang="en-GB" sz="1800" dirty="0" err="1">
                <a:latin typeface="Oswald"/>
              </a:rPr>
              <a:t>nieaktualizowanych</a:t>
            </a:r>
            <a:r>
              <a:rPr lang="en-GB" sz="1800" dirty="0">
                <a:latin typeface="Oswald"/>
              </a:rPr>
              <a:t> w </a:t>
            </a:r>
            <a:r>
              <a:rPr lang="pl-PL" sz="1800" dirty="0">
                <a:latin typeface="Oswald"/>
              </a:rPr>
              <a:t>okresie czasu</a:t>
            </a:r>
            <a:endParaRPr lang="en-GB" sz="1800" dirty="0"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55366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82B3-F807-7F53-19A3-52A8DA3DF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B400-D7E2-81C8-07B2-FA7DBB96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danych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F4BB9-9ABC-8ECF-5A45-D0C8728BA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>
                <a:latin typeface="Oswald"/>
              </a:rPr>
              <a:t>Zapewnienie spójności i jakości danych wykorzystywanych na dalszych etapach analizy</a:t>
            </a:r>
          </a:p>
          <a:p>
            <a:r>
              <a:rPr lang="pl-PL" sz="2400">
                <a:latin typeface="Oswald"/>
              </a:rPr>
              <a:t>Identyfikacja martwych danych (tabele nieaktualizowane od miesięcy)</a:t>
            </a:r>
          </a:p>
          <a:p>
            <a:r>
              <a:rPr lang="pl-PL" sz="2400">
                <a:latin typeface="Oswald"/>
              </a:rPr>
              <a:t>Kontrola wydajności kosztowej – zarządzanie wolumenem danych w ADLS i bazach</a:t>
            </a:r>
          </a:p>
          <a:p>
            <a:r>
              <a:rPr lang="pl-PL" sz="2400">
                <a:latin typeface="Oswald"/>
              </a:rPr>
              <a:t>Detekcja anomalii wzrostu danych, które mogą sygnalizować problemy</a:t>
            </a:r>
            <a:endParaRPr lang="en-GB" sz="2400"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03272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D308C-7609-8733-3C57-96D16DD6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2854-CAF6-65D7-FC3E-05C3A68C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danych (DBX + ADLS)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C49001-056D-BD24-C723-CD2DCDBDE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29097"/>
              </p:ext>
            </p:extLst>
          </p:nvPr>
        </p:nvGraphicFramePr>
        <p:xfrm>
          <a:off x="765242" y="1690688"/>
          <a:ext cx="10661515" cy="4348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814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9B4ED-EEC9-496D-9398-47B7C7CF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3191-C228-FAB8-7029-7DB7A662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danych (SQL + </a:t>
            </a:r>
            <a:r>
              <a:rPr lang="pl-PL" dirty="0" err="1">
                <a:latin typeface="Oswald"/>
              </a:rPr>
              <a:t>Synapse</a:t>
            </a:r>
            <a:r>
              <a:rPr lang="pl-PL" dirty="0">
                <a:latin typeface="Oswald"/>
              </a:rPr>
              <a:t>)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686AAE9-0B7E-2C1E-AA2A-5ACCABFA44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134759"/>
              </p:ext>
            </p:extLst>
          </p:nvPr>
        </p:nvGraphicFramePr>
        <p:xfrm>
          <a:off x="765242" y="1690688"/>
          <a:ext cx="10661515" cy="4348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9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rzut ekranu, tekst">
            <a:extLst>
              <a:ext uri="{FF2B5EF4-FFF2-40B4-BE49-F238E27FC236}">
                <a16:creationId xmlns:a16="http://schemas.microsoft.com/office/drawing/2014/main" id="{3FDCA24E-C8F0-7967-D443-C7B5AB33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 b="18176"/>
          <a:stretch/>
        </p:blipFill>
        <p:spPr>
          <a:xfrm>
            <a:off x="271401" y="0"/>
            <a:ext cx="11771117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7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B83-B4B7-9238-8A35-A5CC48956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048A-B8F4-6893-D566-28C4D822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</a:t>
            </a:r>
            <a:r>
              <a:rPr lang="pl-PL" dirty="0" err="1">
                <a:latin typeface="Oswald"/>
              </a:rPr>
              <a:t>jobów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26EF8-63D4-1738-0AC9-D26E41A71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numCol="2" rtlCol="0" anchor="t">
            <a:normAutofit/>
          </a:bodyPr>
          <a:lstStyle/>
          <a:p>
            <a:pPr marL="0" indent="0">
              <a:buNone/>
            </a:pPr>
            <a:r>
              <a:rPr lang="pl-PL" dirty="0">
                <a:latin typeface="Oswald"/>
              </a:rPr>
              <a:t>Status </a:t>
            </a:r>
            <a:r>
              <a:rPr lang="pl-PL" dirty="0" err="1">
                <a:latin typeface="Oswald"/>
              </a:rPr>
              <a:t>jobów</a:t>
            </a:r>
            <a:r>
              <a:rPr lang="pl-PL" dirty="0">
                <a:latin typeface="Oswald"/>
              </a:rPr>
              <a:t> (Job </a:t>
            </a:r>
            <a:r>
              <a:rPr lang="pl-PL" dirty="0" err="1">
                <a:latin typeface="Oswald"/>
              </a:rPr>
              <a:t>Health</a:t>
            </a:r>
            <a:r>
              <a:rPr lang="pl-PL" dirty="0">
                <a:latin typeface="Oswald"/>
              </a:rPr>
              <a:t>):</a:t>
            </a:r>
          </a:p>
          <a:p>
            <a:r>
              <a:rPr lang="pl-PL" sz="1800" dirty="0">
                <a:latin typeface="Oswald"/>
              </a:rPr>
              <a:t>Całkowita liczba </a:t>
            </a:r>
            <a:r>
              <a:rPr lang="pl-PL" sz="1800" dirty="0" err="1">
                <a:latin typeface="Oswald"/>
              </a:rPr>
              <a:t>jobów</a:t>
            </a:r>
            <a:endParaRPr lang="pl-PL" sz="1800" dirty="0">
              <a:latin typeface="Oswald"/>
            </a:endParaRPr>
          </a:p>
          <a:p>
            <a:r>
              <a:rPr lang="pl-PL" sz="1800" dirty="0">
                <a:latin typeface="Oswald"/>
              </a:rPr>
              <a:t>Czas trwania każdego </a:t>
            </a:r>
            <a:r>
              <a:rPr lang="pl-PL" sz="1800" dirty="0" err="1">
                <a:latin typeface="Oswald"/>
              </a:rPr>
              <a:t>joba</a:t>
            </a:r>
            <a:endParaRPr lang="pl-PL" sz="1800" dirty="0">
              <a:latin typeface="Oswald"/>
            </a:endParaRPr>
          </a:p>
          <a:p>
            <a:r>
              <a:rPr lang="pl-PL" sz="1800" dirty="0">
                <a:latin typeface="Oswald"/>
              </a:rPr>
              <a:t>Status wykonania każdego </a:t>
            </a:r>
            <a:r>
              <a:rPr lang="pl-PL" sz="1800" dirty="0" err="1">
                <a:latin typeface="Oswald"/>
              </a:rPr>
              <a:t>joba</a:t>
            </a:r>
            <a:endParaRPr lang="pl-PL" sz="1800" dirty="0">
              <a:latin typeface="Oswald"/>
            </a:endParaRPr>
          </a:p>
          <a:p>
            <a:pPr marL="0" indent="0">
              <a:buNone/>
            </a:pPr>
            <a:endParaRPr lang="pl-PL" dirty="0">
              <a:latin typeface="Oswald"/>
            </a:endParaRPr>
          </a:p>
          <a:p>
            <a:pPr marL="0" indent="0">
              <a:buNone/>
            </a:pPr>
            <a:endParaRPr lang="pl-PL" dirty="0">
              <a:latin typeface="Oswald"/>
            </a:endParaRPr>
          </a:p>
          <a:p>
            <a:pPr marL="0" indent="0">
              <a:buNone/>
            </a:pPr>
            <a:r>
              <a:rPr lang="pl-PL" dirty="0">
                <a:latin typeface="Oswald"/>
              </a:rPr>
              <a:t>Błędy </a:t>
            </a:r>
            <a:r>
              <a:rPr lang="pl-PL" dirty="0" err="1">
                <a:latin typeface="Oswald"/>
              </a:rPr>
              <a:t>jobów</a:t>
            </a:r>
            <a:r>
              <a:rPr lang="pl-PL" dirty="0">
                <a:latin typeface="Oswald"/>
              </a:rPr>
              <a:t> (Job </a:t>
            </a:r>
            <a:r>
              <a:rPr lang="pl-PL" dirty="0" err="1">
                <a:latin typeface="Oswald"/>
              </a:rPr>
              <a:t>Errors</a:t>
            </a:r>
            <a:r>
              <a:rPr lang="pl-PL" dirty="0">
                <a:latin typeface="Oswald"/>
              </a:rPr>
              <a:t>):</a:t>
            </a:r>
          </a:p>
          <a:p>
            <a:r>
              <a:rPr lang="pl-PL" sz="1800" dirty="0">
                <a:latin typeface="Oswald"/>
              </a:rPr>
              <a:t>Ogólny wskaźnik niepowodzeń</a:t>
            </a:r>
          </a:p>
          <a:p>
            <a:r>
              <a:rPr lang="pl-PL" sz="1800" dirty="0">
                <a:latin typeface="Oswald"/>
              </a:rPr>
              <a:t>Najczęściej zawodzące </a:t>
            </a:r>
            <a:r>
              <a:rPr lang="pl-PL" sz="1800" dirty="0" err="1">
                <a:latin typeface="Oswald"/>
              </a:rPr>
              <a:t>joby</a:t>
            </a:r>
            <a:endParaRPr lang="en-GB" sz="1800" dirty="0">
              <a:latin typeface="Oswald"/>
            </a:endParaRPr>
          </a:p>
          <a:p>
            <a:r>
              <a:rPr lang="pl-PL" sz="1800" dirty="0">
                <a:latin typeface="Oswald"/>
              </a:rPr>
              <a:t>Kod błędu w przypadku niepowodzenia</a:t>
            </a:r>
            <a:endParaRPr lang="en-GB" sz="1800" dirty="0"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41557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52F82-0D12-B24D-7B39-B6F19870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B305-CCE3-6C9D-09DB-71C8E3B9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</a:t>
            </a:r>
            <a:r>
              <a:rPr lang="pl-PL" dirty="0" err="1">
                <a:latin typeface="Oswald"/>
              </a:rPr>
              <a:t>jobów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350F9-03FC-F5B1-1556-065E542D8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pl-PL" dirty="0">
                <a:latin typeface="Oswald"/>
              </a:rPr>
              <a:t>Zapewnienie stabilności i wydajności procesów przetwarzania danych</a:t>
            </a:r>
          </a:p>
          <a:p>
            <a:r>
              <a:rPr lang="pl-PL" dirty="0">
                <a:latin typeface="Oswald"/>
              </a:rPr>
              <a:t>Identyfikacja </a:t>
            </a:r>
            <a:r>
              <a:rPr lang="pl-PL" dirty="0" err="1">
                <a:latin typeface="Oswald"/>
              </a:rPr>
              <a:t>jobów</a:t>
            </a:r>
            <a:r>
              <a:rPr lang="pl-PL" dirty="0">
                <a:latin typeface="Oswald"/>
              </a:rPr>
              <a:t> sprawiających problemy, czyli tych, które:</a:t>
            </a:r>
          </a:p>
          <a:p>
            <a:pPr lvl="1"/>
            <a:r>
              <a:rPr lang="pl-PL" dirty="0">
                <a:latin typeface="Oswald"/>
              </a:rPr>
              <a:t>Często kończą się niepowodzeniem</a:t>
            </a:r>
          </a:p>
          <a:p>
            <a:pPr lvl="1"/>
            <a:r>
              <a:rPr lang="pl-PL" dirty="0">
                <a:latin typeface="Oswald"/>
              </a:rPr>
              <a:t>Mają zbyt długi czas wykonania</a:t>
            </a:r>
          </a:p>
          <a:p>
            <a:r>
              <a:rPr lang="pl-PL" dirty="0">
                <a:latin typeface="Oswald"/>
              </a:rPr>
              <a:t>Priorytetyzacja działań naprawczych lub optymalizacyjnych</a:t>
            </a:r>
          </a:p>
          <a:p>
            <a:r>
              <a:rPr lang="pl-PL" dirty="0">
                <a:latin typeface="Oswald"/>
              </a:rPr>
              <a:t>Identyfikacja trendów </a:t>
            </a:r>
          </a:p>
          <a:p>
            <a:pPr lvl="1"/>
            <a:r>
              <a:rPr lang="pl-PL" dirty="0">
                <a:latin typeface="Oswald"/>
              </a:rPr>
              <a:t>Wzrostu awaryjności</a:t>
            </a:r>
          </a:p>
          <a:p>
            <a:pPr lvl="1"/>
            <a:r>
              <a:rPr lang="pl-PL" dirty="0">
                <a:latin typeface="Oswald"/>
              </a:rPr>
              <a:t>Wydłużenia czasu trwania </a:t>
            </a:r>
            <a:r>
              <a:rPr lang="pl-PL" dirty="0" err="1">
                <a:latin typeface="Oswald"/>
              </a:rPr>
              <a:t>jobów</a:t>
            </a:r>
            <a:endParaRPr lang="pl-PL" dirty="0">
              <a:latin typeface="Oswald"/>
            </a:endParaRPr>
          </a:p>
          <a:p>
            <a:pPr lvl="1"/>
            <a:r>
              <a:rPr lang="pl-PL" dirty="0">
                <a:latin typeface="Oswald"/>
              </a:rPr>
              <a:t>Najczęściej popełnianych błędów</a:t>
            </a:r>
          </a:p>
          <a:p>
            <a:r>
              <a:rPr lang="pl-PL" dirty="0">
                <a:latin typeface="Oswald"/>
              </a:rPr>
              <a:t>Analiza jakości technologicznej konkretnych produktów danych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341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AC56-1CAD-8016-0CB5-0A1FE2A0C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A375-E13D-AB6D-FB2B-85E74568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</a:t>
            </a:r>
            <a:r>
              <a:rPr lang="pl-PL" dirty="0" err="1">
                <a:latin typeface="Oswald"/>
              </a:rPr>
              <a:t>jobów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FB5B0F-9169-915B-FE56-B2DFFDD18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605301"/>
              </p:ext>
            </p:extLst>
          </p:nvPr>
        </p:nvGraphicFramePr>
        <p:xfrm>
          <a:off x="765242" y="1690688"/>
          <a:ext cx="10661515" cy="4348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80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02DB9-5851-3882-DC4B-52BFED0C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9524-917D-3718-6894-30525CDA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aktywności użytkowników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58264-A24A-1CA3-07FA-2985F8A6A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numCol="2" rtlCol="0" anchor="t">
            <a:normAutofit/>
          </a:bodyPr>
          <a:lstStyle/>
          <a:p>
            <a:pPr marL="0" indent="0">
              <a:buNone/>
            </a:pPr>
            <a:r>
              <a:rPr lang="pl-PL" dirty="0">
                <a:latin typeface="Oswald"/>
              </a:rPr>
              <a:t>Najważniejsze zapytania</a:t>
            </a:r>
            <a:br>
              <a:rPr lang="pl-PL" dirty="0">
                <a:latin typeface="Oswald"/>
              </a:rPr>
            </a:br>
            <a:r>
              <a:rPr lang="pl-PL" dirty="0">
                <a:latin typeface="Oswald"/>
              </a:rPr>
              <a:t>(Top </a:t>
            </a:r>
            <a:r>
              <a:rPr lang="pl-PL" dirty="0" err="1">
                <a:latin typeface="Oswald"/>
              </a:rPr>
              <a:t>Queries</a:t>
            </a:r>
            <a:r>
              <a:rPr lang="pl-PL" dirty="0">
                <a:latin typeface="Oswald"/>
              </a:rPr>
              <a:t>):</a:t>
            </a:r>
          </a:p>
          <a:p>
            <a:r>
              <a:rPr lang="pl-PL" sz="1800" dirty="0">
                <a:latin typeface="Oswald"/>
              </a:rPr>
              <a:t>Identyfikator użytkownika wywołującego zapytanie</a:t>
            </a:r>
          </a:p>
          <a:p>
            <a:r>
              <a:rPr lang="pl-PL" sz="1800" dirty="0">
                <a:latin typeface="Oswald"/>
              </a:rPr>
              <a:t>Pełny tekst zapytania</a:t>
            </a:r>
          </a:p>
          <a:p>
            <a:r>
              <a:rPr lang="pl-PL" sz="1800" dirty="0">
                <a:latin typeface="Oswald"/>
              </a:rPr>
              <a:t>Czas trwania zapytania</a:t>
            </a:r>
          </a:p>
          <a:p>
            <a:r>
              <a:rPr lang="pl-PL" sz="1800" dirty="0">
                <a:latin typeface="Oswald"/>
              </a:rPr>
              <a:t>Status wykonania zapytania</a:t>
            </a:r>
          </a:p>
          <a:p>
            <a:pPr marL="0" indent="0">
              <a:buNone/>
            </a:pPr>
            <a:endParaRPr lang="pl-PL" dirty="0">
              <a:latin typeface="Oswald"/>
            </a:endParaRPr>
          </a:p>
          <a:p>
            <a:pPr marL="0" indent="0">
              <a:buNone/>
            </a:pPr>
            <a:r>
              <a:rPr lang="pl-PL" dirty="0">
                <a:latin typeface="Oswald"/>
              </a:rPr>
              <a:t>Błędy platformowe (Platform </a:t>
            </a:r>
            <a:r>
              <a:rPr lang="pl-PL" dirty="0" err="1">
                <a:latin typeface="Oswald"/>
              </a:rPr>
              <a:t>Errors</a:t>
            </a:r>
            <a:r>
              <a:rPr lang="pl-PL" dirty="0">
                <a:latin typeface="Oswald"/>
              </a:rPr>
              <a:t>):</a:t>
            </a:r>
          </a:p>
          <a:p>
            <a:r>
              <a:rPr lang="pl-PL" sz="1800" dirty="0">
                <a:latin typeface="Oswald"/>
              </a:rPr>
              <a:t>Identyfikator użytkownika wchodzącego w interakcję z platformą</a:t>
            </a:r>
            <a:endParaRPr lang="en-GB" sz="1800" dirty="0">
              <a:latin typeface="Oswald"/>
            </a:endParaRPr>
          </a:p>
          <a:p>
            <a:r>
              <a:rPr lang="pl-PL" sz="1800" dirty="0">
                <a:latin typeface="Oswald"/>
              </a:rPr>
              <a:t>Kod błędu związanego z aktywnością użytkownika</a:t>
            </a:r>
            <a:endParaRPr lang="en-GB" sz="1800" dirty="0"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509051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5D9B-EA65-56D2-2A8C-F6C5B1429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FD0D-100B-B7E8-E635-6F09DD9D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aktywności użytkowników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429CB-4951-152B-E57D-0DFC535B7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l-PL" dirty="0">
                <a:latin typeface="Oswald"/>
              </a:rPr>
              <a:t>Zrozumienie sposobu korzystania z platformy danych przez użytkowników</a:t>
            </a:r>
          </a:p>
          <a:p>
            <a:r>
              <a:rPr lang="pl-PL" dirty="0">
                <a:latin typeface="Oswald"/>
              </a:rPr>
              <a:t>Optymalizacja zapytań i poprawa wydajności – identyfikacja ciężkich zapytań</a:t>
            </a:r>
          </a:p>
          <a:p>
            <a:r>
              <a:rPr lang="pl-PL" dirty="0">
                <a:latin typeface="Oswald"/>
              </a:rPr>
              <a:t>Identyfikacja najbardziej obciążonych źródeł danych</a:t>
            </a:r>
          </a:p>
          <a:p>
            <a:r>
              <a:rPr lang="pl-PL" dirty="0">
                <a:latin typeface="Oswald"/>
              </a:rPr>
              <a:t>Monitorowanie popularności danych i funkcji</a:t>
            </a:r>
          </a:p>
          <a:p>
            <a:r>
              <a:rPr lang="pl-PL" dirty="0">
                <a:latin typeface="Oswald"/>
              </a:rPr>
              <a:t>Analiza problemów użytkowników – śledzenie błędów oraz ich źródeł</a:t>
            </a:r>
          </a:p>
          <a:p>
            <a:r>
              <a:rPr lang="pl-PL" dirty="0">
                <a:latin typeface="Oswald"/>
              </a:rPr>
              <a:t>Wsparcie dla działań utrzymaniowych i rozwoju platformy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22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FCC88-8485-7022-2CAA-1D484ED15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2F8A-DDFE-C28F-9A39-5275872C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Monitoring aktywności użytkowników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FEC3C0-D859-1B71-AA23-C28FD7063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008450"/>
              </p:ext>
            </p:extLst>
          </p:nvPr>
        </p:nvGraphicFramePr>
        <p:xfrm>
          <a:off x="765242" y="1690688"/>
          <a:ext cx="10661515" cy="4348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1113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40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04B0BC4-9324-3D3D-6ADD-14D0EA97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D6D4D-0EE6-8628-D1DB-2FE795F1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Centralne zarządzanie platformą</a:t>
            </a:r>
            <a:endParaRPr lang="en-US" dirty="0"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915346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EC1C3B-6744-E8F1-190B-5899BECF2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CBE2-63B6-15F2-59BA-40BEDE85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Architektura </a:t>
            </a:r>
            <a:r>
              <a:rPr lang="pl-PL" dirty="0" err="1">
                <a:latin typeface="Oswald"/>
              </a:rPr>
              <a:t>DevOps</a:t>
            </a:r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8667B7-8E5C-3342-E57F-D49603D7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54" y="1692519"/>
            <a:ext cx="6256891" cy="42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5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7BD39E2-F780-2E69-B8D1-0EEC47422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6D7D-627A-69B9-54D2-3575EE36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swald"/>
              </a:rPr>
              <a:t>DevOps Pipeline - build</a:t>
            </a:r>
            <a:endParaRPr lang="en-GB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C2F6AC-5620-E0F2-43CD-1372D9FE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44" y="1984849"/>
            <a:ext cx="11705167" cy="28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8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B54D93-D2C6-EFFD-13FC-1FB43F89F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971B-27E2-8D50-D41F-7DAF53CE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US</a:t>
            </a:r>
            <a:endParaRPr lang="en-US" dirty="0"/>
          </a:p>
        </p:txBody>
      </p:sp>
      <p:sp>
        <p:nvSpPr>
          <p:cNvPr id="9" name="pole tekstowe 10">
            <a:extLst>
              <a:ext uri="{FF2B5EF4-FFF2-40B4-BE49-F238E27FC236}">
                <a16:creationId xmlns:a16="http://schemas.microsoft.com/office/drawing/2014/main" id="{478004E7-E72F-4A84-4393-93EA9FC73FE7}"/>
              </a:ext>
            </a:extLst>
          </p:cNvPr>
          <p:cNvSpPr txBox="1"/>
          <p:nvPr/>
        </p:nvSpPr>
        <p:spPr>
          <a:xfrm>
            <a:off x="2406761" y="1690687"/>
            <a:ext cx="6154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b="1" dirty="0">
                <a:solidFill>
                  <a:srgbClr val="B48900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Mariusz Wójcik</a:t>
            </a:r>
            <a:br>
              <a:rPr lang="pl-PL" sz="2000" b="1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Senior </a:t>
            </a:r>
            <a:r>
              <a:rPr lang="pl-PL" sz="2000" kern="700" spc="-70" dirty="0" err="1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Azure</a:t>
            </a:r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Architect w C&amp;F</a:t>
            </a:r>
          </a:p>
          <a:p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Członek zarządu Data </a:t>
            </a:r>
            <a:r>
              <a:rPr lang="pl-PL" sz="2000" kern="700" spc="-70" dirty="0" err="1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Community</a:t>
            </a:r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Poland</a:t>
            </a:r>
          </a:p>
          <a:p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Lider oddziału Data </a:t>
            </a:r>
            <a:r>
              <a:rPr lang="pl-PL" sz="2000" kern="700" spc="-70" dirty="0" err="1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Community</a:t>
            </a:r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Bydgoszcz i Toruń </a:t>
            </a:r>
          </a:p>
        </p:txBody>
      </p:sp>
      <p:sp>
        <p:nvSpPr>
          <p:cNvPr id="10" name="pole tekstowe 11">
            <a:extLst>
              <a:ext uri="{FF2B5EF4-FFF2-40B4-BE49-F238E27FC236}">
                <a16:creationId xmlns:a16="http://schemas.microsoft.com/office/drawing/2014/main" id="{5994521D-A7CD-77A1-7FD8-D898C9A7C38F}"/>
              </a:ext>
            </a:extLst>
          </p:cNvPr>
          <p:cNvSpPr txBox="1"/>
          <p:nvPr/>
        </p:nvSpPr>
        <p:spPr>
          <a:xfrm>
            <a:off x="252009" y="3674179"/>
            <a:ext cx="5827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pl-PL" b="1" dirty="0">
                <a:solidFill>
                  <a:srgbClr val="B48900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LinkedIn</a:t>
            </a:r>
          </a:p>
          <a:p>
            <a:pPr>
              <a:lnSpc>
                <a:spcPct val="80000"/>
              </a:lnSpc>
            </a:pPr>
            <a:r>
              <a:rPr lang="pl-PL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https://www.linkedin.com/in/mariusz-wojcik</a:t>
            </a:r>
            <a:br>
              <a:rPr lang="pl-PL" b="1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b="1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pl-PL" sz="2400" b="1" dirty="0">
                <a:solidFill>
                  <a:srgbClr val="FFC000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b="1" dirty="0">
                <a:solidFill>
                  <a:srgbClr val="B48900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E-mai</a:t>
            </a:r>
            <a:r>
              <a:rPr lang="pl-PL" dirty="0">
                <a:solidFill>
                  <a:srgbClr val="B48900"/>
                </a:solidFill>
                <a:latin typeface="Oswald" panose="00000500000000000000" pitchFamily="2" charset="-18"/>
                <a:ea typeface="+mj-ea"/>
                <a:cs typeface="+mj-cs"/>
              </a:rPr>
              <a:t>l</a:t>
            </a:r>
          </a:p>
          <a:p>
            <a:pPr>
              <a:lnSpc>
                <a:spcPct val="80000"/>
              </a:lnSpc>
            </a:pPr>
            <a:r>
              <a:rPr lang="pl-PL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mariusz.wojcik@datacommunity.pl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AF28BDB-10D8-1C78-833C-73543116A638}"/>
              </a:ext>
            </a:extLst>
          </p:cNvPr>
          <p:cNvSpPr/>
          <p:nvPr/>
        </p:nvSpPr>
        <p:spPr>
          <a:xfrm>
            <a:off x="252009" y="1499902"/>
            <a:ext cx="2062436" cy="2086362"/>
          </a:xfrm>
          <a:prstGeom prst="rect">
            <a:avLst/>
          </a:prstGeom>
          <a:blipFill>
            <a:blip r:embed="rId3"/>
            <a:stretch>
              <a:fillRect t="4" b="-3323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B7657F6-B841-1313-FBD4-37C44F942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401" y="4654502"/>
            <a:ext cx="2055718" cy="20557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pole tekstowe 10">
            <a:extLst>
              <a:ext uri="{FF2B5EF4-FFF2-40B4-BE49-F238E27FC236}">
                <a16:creationId xmlns:a16="http://schemas.microsoft.com/office/drawing/2014/main" id="{6B3C0A94-29F7-5FD4-888C-72D0265E4868}"/>
              </a:ext>
            </a:extLst>
          </p:cNvPr>
          <p:cNvSpPr txBox="1"/>
          <p:nvPr/>
        </p:nvSpPr>
        <p:spPr>
          <a:xfrm>
            <a:off x="3684030" y="4989863"/>
            <a:ext cx="6154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2400" b="1" dirty="0">
                <a:solidFill>
                  <a:srgbClr val="B48900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Maciej Kępa</a:t>
            </a:r>
            <a:br>
              <a:rPr lang="pl-PL" sz="2000" b="1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sz="2000" kern="700" spc="-70" dirty="0" err="1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pl-PL" sz="2000" kern="700" spc="-70" dirty="0" err="1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Engineer</a:t>
            </a:r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w </a:t>
            </a:r>
            <a:r>
              <a:rPr lang="pl-PL" sz="2000" kern="700" spc="-70" dirty="0" err="1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Datumo</a:t>
            </a:r>
            <a:endParaRPr lang="pl-PL" sz="2000" kern="700" spc="-70" dirty="0">
              <a:latin typeface="Oswald" panose="00000500000000000000" pitchFamily="2" charset="-18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Lider techniczny obszarów </a:t>
            </a:r>
            <a:r>
              <a:rPr lang="pl-PL" sz="2000" kern="700" spc="-70" dirty="0" err="1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Azure</a:t>
            </a:r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&amp; AI/ML</a:t>
            </a:r>
          </a:p>
          <a:p>
            <a:pPr algn="r"/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Członek Data </a:t>
            </a:r>
            <a:r>
              <a:rPr lang="pl-PL" sz="2000" kern="700" spc="-70" dirty="0" err="1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Community</a:t>
            </a:r>
            <a:r>
              <a:rPr lang="pl-PL" sz="2000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 Poland od 2024 roku</a:t>
            </a:r>
          </a:p>
        </p:txBody>
      </p:sp>
      <p:sp>
        <p:nvSpPr>
          <p:cNvPr id="15" name="pole tekstowe 11">
            <a:extLst>
              <a:ext uri="{FF2B5EF4-FFF2-40B4-BE49-F238E27FC236}">
                <a16:creationId xmlns:a16="http://schemas.microsoft.com/office/drawing/2014/main" id="{217EE9CD-E98F-009A-571B-0A2AE151EAA7}"/>
              </a:ext>
            </a:extLst>
          </p:cNvPr>
          <p:cNvSpPr txBox="1"/>
          <p:nvPr/>
        </p:nvSpPr>
        <p:spPr>
          <a:xfrm>
            <a:off x="6112742" y="3115031"/>
            <a:ext cx="582724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endParaRPr lang="pl-PL" b="1" dirty="0">
              <a:solidFill>
                <a:srgbClr val="FFC000"/>
              </a:solidFill>
              <a:latin typeface="Oswald" panose="00000500000000000000" pitchFamily="2" charset="-18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pl-PL" b="1" dirty="0">
                <a:solidFill>
                  <a:srgbClr val="B48900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E-mai</a:t>
            </a:r>
            <a:r>
              <a:rPr lang="pl-PL" dirty="0">
                <a:solidFill>
                  <a:srgbClr val="B48900"/>
                </a:solidFill>
                <a:latin typeface="Oswald" panose="00000500000000000000" pitchFamily="2" charset="-18"/>
                <a:ea typeface="+mj-ea"/>
                <a:cs typeface="+mj-cs"/>
              </a:rPr>
              <a:t>l</a:t>
            </a:r>
          </a:p>
          <a:p>
            <a:pPr algn="r">
              <a:lnSpc>
                <a:spcPct val="80000"/>
              </a:lnSpc>
            </a:pPr>
            <a:r>
              <a:rPr lang="pl-PL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maciej.kepa@datumo.pl</a:t>
            </a:r>
          </a:p>
          <a:p>
            <a:pPr algn="r">
              <a:lnSpc>
                <a:spcPct val="80000"/>
              </a:lnSpc>
            </a:pPr>
            <a:endParaRPr lang="pl-PL" b="1" dirty="0">
              <a:solidFill>
                <a:srgbClr val="FFC000"/>
              </a:solidFill>
              <a:latin typeface="Oswald" panose="00000500000000000000" pitchFamily="2" charset="-18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pl-PL" b="1" dirty="0">
                <a:solidFill>
                  <a:srgbClr val="B48900"/>
                </a:solidFill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LinkedIn</a:t>
            </a:r>
          </a:p>
          <a:p>
            <a:pPr algn="r">
              <a:lnSpc>
                <a:spcPct val="80000"/>
              </a:lnSpc>
            </a:pPr>
            <a:r>
              <a:rPr lang="pl-PL" kern="700" spc="-70" dirty="0">
                <a:latin typeface="Oswald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rPr>
              <a:t>https://www.linkedin.com/in/maciej-kepa</a:t>
            </a:r>
          </a:p>
        </p:txBody>
      </p:sp>
      <p:pic>
        <p:nvPicPr>
          <p:cNvPr id="18" name="Obraz 17" descr="Obraz zawierający Grafika, Czcionka, zrzut ekranu, typograf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38685004-D80A-C52C-B173-07560B384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08" y="0"/>
            <a:ext cx="3483292" cy="153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688330-44C3-BEE7-8A0C-7F2589EF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944E-ADBE-5754-A11A-05C9D2B6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Oswald"/>
              </a:rPr>
              <a:t>DevOps Pipeline - deploy</a:t>
            </a:r>
            <a:endParaRPr lang="en-GB" err="1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D6FA6D-D397-6B3B-38DB-EDD27423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2" y="1712809"/>
            <a:ext cx="11881556" cy="4074439"/>
          </a:xfrm>
          <a:prstGeom prst="rect">
            <a:avLst/>
          </a:prstGeom>
        </p:spPr>
      </p:pic>
      <p:sp>
        <p:nvSpPr>
          <p:cNvPr id="3" name="Prostokąt: zagięty narożnik 2">
            <a:extLst>
              <a:ext uri="{FF2B5EF4-FFF2-40B4-BE49-F238E27FC236}">
                <a16:creationId xmlns:a16="http://schemas.microsoft.com/office/drawing/2014/main" id="{9BA07BFA-1426-5B2A-F7DC-4577C23F589B}"/>
              </a:ext>
            </a:extLst>
          </p:cNvPr>
          <p:cNvSpPr/>
          <p:nvPr/>
        </p:nvSpPr>
        <p:spPr>
          <a:xfrm>
            <a:off x="10966315" y="1666673"/>
            <a:ext cx="992221" cy="713361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Maciej</a:t>
            </a:r>
          </a:p>
        </p:txBody>
      </p:sp>
    </p:spTree>
    <p:extLst>
      <p:ext uri="{BB962C8B-B14F-4D97-AF65-F5344CB8AC3E}">
        <p14:creationId xmlns:p14="http://schemas.microsoft.com/office/powerpoint/2010/main" val="1781893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B6FD-BFE1-7054-F2E8-07C79DE25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EEAC0-29FF-463D-749E-31BC514E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Podsumowanie</a:t>
            </a:r>
            <a:endParaRPr lang="en-US" dirty="0"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209945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C6E4-35BD-7B39-8A36-B18B16140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3B1A-2003-B7B8-2F40-6DD5D566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Wartości biznesowe</a:t>
            </a:r>
            <a:endParaRPr lang="en-GB" dirty="0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493835C9-D8C0-5F55-21FF-1D2B030994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4409132"/>
              </p:ext>
            </p:extLst>
          </p:nvPr>
        </p:nvGraphicFramePr>
        <p:xfrm>
          <a:off x="838200" y="1690688"/>
          <a:ext cx="10815536" cy="4547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ole tekstowe 4">
            <a:extLst>
              <a:ext uri="{FF2B5EF4-FFF2-40B4-BE49-F238E27FC236}">
                <a16:creationId xmlns:a16="http://schemas.microsoft.com/office/drawing/2014/main" id="{0A1020AE-AF5D-D165-B948-5CA64ABD77EC}"/>
              </a:ext>
            </a:extLst>
          </p:cNvPr>
          <p:cNvSpPr txBox="1"/>
          <p:nvPr/>
        </p:nvSpPr>
        <p:spPr>
          <a:xfrm>
            <a:off x="1011675" y="2201852"/>
            <a:ext cx="719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b="1" dirty="0">
                <a:latin typeface="Oswald"/>
              </a:rPr>
              <a:t>98%</a:t>
            </a:r>
            <a:r>
              <a:rPr lang="en-US" sz="2000" b="1" dirty="0">
                <a:latin typeface="Oswald"/>
              </a:rPr>
              <a:t> </a:t>
            </a:r>
            <a:endParaRPr lang="pl-PL" sz="20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51DBA21-1063-43B6-1F10-C85DD0CC2E01}"/>
              </a:ext>
            </a:extLst>
          </p:cNvPr>
          <p:cNvSpPr txBox="1"/>
          <p:nvPr/>
        </p:nvSpPr>
        <p:spPr>
          <a:xfrm>
            <a:off x="1423480" y="3228945"/>
            <a:ext cx="719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b="1" dirty="0">
                <a:latin typeface="Oswald"/>
              </a:rPr>
              <a:t>20%</a:t>
            </a:r>
            <a:r>
              <a:rPr lang="en-US" sz="2000" b="1" dirty="0">
                <a:latin typeface="Oswald"/>
              </a:rPr>
              <a:t> </a:t>
            </a:r>
            <a:endParaRPr lang="pl-PL" sz="20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050A6B3-3C10-4FCF-09CA-9AC46276B188}"/>
              </a:ext>
            </a:extLst>
          </p:cNvPr>
          <p:cNvSpPr txBox="1"/>
          <p:nvPr/>
        </p:nvSpPr>
        <p:spPr>
          <a:xfrm>
            <a:off x="1423480" y="4333290"/>
            <a:ext cx="719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b="1" dirty="0">
                <a:latin typeface="Oswald"/>
              </a:rPr>
              <a:t>70%</a:t>
            </a:r>
            <a:r>
              <a:rPr lang="en-US" sz="2000" b="1" dirty="0">
                <a:latin typeface="Oswald"/>
              </a:rPr>
              <a:t> </a:t>
            </a:r>
            <a:endParaRPr lang="pl-PL" sz="20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CBEC13A-A02C-E47B-F54A-24B9398F0B41}"/>
              </a:ext>
            </a:extLst>
          </p:cNvPr>
          <p:cNvSpPr txBox="1"/>
          <p:nvPr/>
        </p:nvSpPr>
        <p:spPr>
          <a:xfrm>
            <a:off x="1011675" y="5356856"/>
            <a:ext cx="719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b="1" dirty="0">
                <a:latin typeface="Oswald"/>
              </a:rPr>
              <a:t>55%</a:t>
            </a:r>
            <a:r>
              <a:rPr lang="en-US" sz="2000" b="1" dirty="0">
                <a:latin typeface="Oswald"/>
              </a:rPr>
              <a:t> 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843761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1A08C-9FF2-8B44-2733-EBA851CC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42E7-76DF-93C0-FF92-4C440E77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swald"/>
              </a:rPr>
              <a:t>Wyciągnięte wnioski</a:t>
            </a:r>
            <a:endParaRPr lang="en-GB" dirty="0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38B58D4F-9032-A8E4-C136-1100C5FD9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0541785"/>
              </p:ext>
            </p:extLst>
          </p:nvPr>
        </p:nvGraphicFramePr>
        <p:xfrm>
          <a:off x="838200" y="1690688"/>
          <a:ext cx="10815536" cy="4547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5607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Grafika, krąg, zrzut ekranu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3BF5B7C-4E05-39B9-B7B4-5CE39C0A3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7" y="5799665"/>
            <a:ext cx="760307" cy="760307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6013BFD4-2B0D-5409-DFE1-27569512B353}"/>
              </a:ext>
            </a:extLst>
          </p:cNvPr>
          <p:cNvSpPr txBox="1"/>
          <p:nvPr/>
        </p:nvSpPr>
        <p:spPr>
          <a:xfrm>
            <a:off x="1087543" y="5856652"/>
            <a:ext cx="612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https://www.linkedin.com/in/mariusz-wojcik</a:t>
            </a:r>
            <a:br>
              <a:rPr lang="pl-PL" b="1" dirty="0">
                <a:solidFill>
                  <a:schemeClr val="bg1"/>
                </a:solidFill>
              </a:rPr>
            </a:br>
            <a:r>
              <a:rPr lang="pl-PL" b="1" dirty="0">
                <a:solidFill>
                  <a:schemeClr val="bg1"/>
                </a:solidFill>
              </a:rPr>
              <a:t>https://www.linkedin.com/in/maciej-kepa</a:t>
            </a:r>
          </a:p>
        </p:txBody>
      </p:sp>
    </p:spTree>
    <p:extLst>
      <p:ext uri="{BB962C8B-B14F-4D97-AF65-F5344CB8AC3E}">
        <p14:creationId xmlns:p14="http://schemas.microsoft.com/office/powerpoint/2010/main" val="240342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noProof="0" dirty="0"/>
              <a:t>Czym jest </a:t>
            </a:r>
            <a:r>
              <a:rPr lang="pl-PL" noProof="0" dirty="0" err="1"/>
              <a:t>Observability</a:t>
            </a:r>
            <a:r>
              <a:rPr lang="pl-PL" noProof="0" dirty="0"/>
              <a:t> (Obserwowalność)</a:t>
            </a:r>
            <a:r>
              <a:rPr lang="en-US" noProof="0" dirty="0"/>
              <a:t>?</a:t>
            </a:r>
          </a:p>
          <a:p>
            <a:r>
              <a:rPr lang="pl-PL" dirty="0"/>
              <a:t>Architektura platformy</a:t>
            </a:r>
          </a:p>
          <a:p>
            <a:r>
              <a:rPr lang="pl-PL" noProof="0" dirty="0"/>
              <a:t>Filary Data </a:t>
            </a:r>
            <a:r>
              <a:rPr lang="pl-PL" noProof="0" dirty="0" err="1"/>
              <a:t>Observability</a:t>
            </a:r>
            <a:endParaRPr lang="en-US" noProof="0" dirty="0"/>
          </a:p>
          <a:p>
            <a:pPr lvl="1"/>
            <a:r>
              <a:rPr lang="pl-PL" noProof="0" dirty="0"/>
              <a:t>Monitoring danych</a:t>
            </a:r>
            <a:endParaRPr lang="en-US" noProof="0" dirty="0"/>
          </a:p>
          <a:p>
            <a:pPr lvl="1"/>
            <a:r>
              <a:rPr lang="pl-PL" noProof="0" dirty="0"/>
              <a:t>Monitoring </a:t>
            </a:r>
            <a:r>
              <a:rPr lang="pl-PL" noProof="0" dirty="0" err="1"/>
              <a:t>jobów</a:t>
            </a:r>
            <a:endParaRPr lang="en-US" noProof="0" dirty="0"/>
          </a:p>
          <a:p>
            <a:pPr lvl="1"/>
            <a:r>
              <a:rPr lang="pl-PL" noProof="0" dirty="0"/>
              <a:t>Monitoring aktywności użytkowników</a:t>
            </a:r>
            <a:endParaRPr lang="en-US" noProof="0" dirty="0"/>
          </a:p>
          <a:p>
            <a:r>
              <a:rPr lang="pl-PL" dirty="0"/>
              <a:t>Podsumowanie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662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Czym jest </a:t>
            </a:r>
            <a:r>
              <a:rPr lang="pl-PL" noProof="0" dirty="0" err="1"/>
              <a:t>Observability</a:t>
            </a:r>
            <a:r>
              <a:rPr lang="pl-PL" noProof="0" dirty="0"/>
              <a:t> (Obserwowalność)?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5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B3EA-8BA5-391D-98AD-CC406BE3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Oswald"/>
              </a:rPr>
              <a:t>Definicja</a:t>
            </a:r>
            <a:r>
              <a:rPr lang="en-US">
                <a:latin typeface="Oswald"/>
              </a:rPr>
              <a:t> 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9A37-EC0E-1057-CF23-8F773603A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err="1">
                <a:latin typeface="Oswald"/>
              </a:rPr>
              <a:t>Czym</a:t>
            </a:r>
            <a:r>
              <a:rPr lang="en-US" b="1">
                <a:latin typeface="Oswald"/>
              </a:rPr>
              <a:t> jest Observability?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Oswald"/>
              </a:rPr>
              <a:t>Observability (</a:t>
            </a:r>
            <a:r>
              <a:rPr lang="en-US" err="1">
                <a:latin typeface="Oswald"/>
              </a:rPr>
              <a:t>Obserwowalność</a:t>
            </a:r>
            <a:r>
              <a:rPr lang="en-US">
                <a:latin typeface="Oswald"/>
              </a:rPr>
              <a:t>) to </a:t>
            </a:r>
            <a:r>
              <a:rPr lang="en-US" err="1">
                <a:latin typeface="Oswald"/>
              </a:rPr>
              <a:t>zdolność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systemu</a:t>
            </a:r>
            <a:r>
              <a:rPr lang="en-US">
                <a:latin typeface="Oswald"/>
              </a:rPr>
              <a:t> do </a:t>
            </a:r>
            <a:r>
              <a:rPr lang="en-US" err="1">
                <a:latin typeface="Oswald"/>
              </a:rPr>
              <a:t>dostarczania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wglądu</a:t>
            </a:r>
            <a:r>
              <a:rPr lang="en-US">
                <a:latin typeface="Oswald"/>
              </a:rPr>
              <a:t> w </a:t>
            </a:r>
            <a:r>
              <a:rPr lang="en-US" err="1">
                <a:latin typeface="Oswald"/>
              </a:rPr>
              <a:t>swoje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wewnętrzne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działanie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na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podstawie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danych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wyjściowych</a:t>
            </a:r>
            <a:r>
              <a:rPr lang="en-US">
                <a:latin typeface="Oswald"/>
              </a:rPr>
              <a:t>.</a:t>
            </a:r>
            <a:endParaRPr lang="en-US"/>
          </a:p>
          <a:p>
            <a:r>
              <a:rPr lang="en-US" b="1">
                <a:latin typeface="Oswald"/>
              </a:rPr>
              <a:t>Cel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latin typeface="Oswald"/>
              </a:rPr>
              <a:t>Umożliwienie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szybkiego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diagnozowania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problemów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oraz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lepszego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zrozumienia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działania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złożonych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systemów</a:t>
            </a:r>
            <a:r>
              <a:rPr lang="en-US">
                <a:latin typeface="Oswald"/>
              </a:rPr>
              <a:t> IT.</a:t>
            </a:r>
            <a:endParaRPr lang="en-US"/>
          </a:p>
          <a:p>
            <a:r>
              <a:rPr lang="en-US" b="1" err="1">
                <a:latin typeface="Oswald"/>
              </a:rPr>
              <a:t>Kluczowa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różnica</a:t>
            </a:r>
            <a:endParaRPr lang="en-US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Oswald"/>
              </a:rPr>
              <a:t>W </a:t>
            </a:r>
            <a:r>
              <a:rPr lang="en-US" err="1">
                <a:latin typeface="Oswald"/>
              </a:rPr>
              <a:t>przeciwieństwie</a:t>
            </a:r>
            <a:r>
              <a:rPr lang="en-US">
                <a:latin typeface="Oswald"/>
              </a:rPr>
              <a:t> do </a:t>
            </a:r>
            <a:r>
              <a:rPr lang="en-US" err="1">
                <a:latin typeface="Oswald"/>
              </a:rPr>
              <a:t>tradycyjnego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monitoringu</a:t>
            </a:r>
            <a:r>
              <a:rPr lang="en-US">
                <a:latin typeface="Oswald"/>
              </a:rPr>
              <a:t>, Observability </a:t>
            </a:r>
            <a:r>
              <a:rPr lang="en-US" err="1">
                <a:latin typeface="Oswald"/>
              </a:rPr>
              <a:t>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tylko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wykrywa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problemy</a:t>
            </a:r>
            <a:r>
              <a:rPr lang="en-US">
                <a:latin typeface="Oswald"/>
              </a:rPr>
              <a:t>, ale </a:t>
            </a:r>
            <a:r>
              <a:rPr lang="en-US" err="1">
                <a:latin typeface="Oswald"/>
              </a:rPr>
              <a:t>pomaga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zrozumieć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dlaczego</a:t>
            </a:r>
            <a:r>
              <a:rPr lang="en-US">
                <a:latin typeface="Oswald"/>
              </a:rPr>
              <a:t> one </a:t>
            </a:r>
            <a:r>
              <a:rPr lang="en-US" err="1">
                <a:latin typeface="Oswald"/>
              </a:rPr>
              <a:t>występują</a:t>
            </a:r>
            <a:r>
              <a:rPr lang="en-US">
                <a:latin typeface="Oswald"/>
              </a:rPr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6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F483-EF67-7A21-3863-721F5566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Oswald"/>
              </a:rPr>
              <a:t>Trzy</a:t>
            </a:r>
            <a:r>
              <a:rPr lang="en-US">
                <a:latin typeface="Oswald"/>
              </a:rPr>
              <a:t> Filary 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F328B-2325-9D4A-3495-8BB900908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>
                <a:latin typeface="Oswald"/>
              </a:rPr>
              <a:t>Logs (Logi)</a:t>
            </a:r>
            <a:endParaRPr lang="en-US" sz="1600">
              <a:latin typeface="Oswal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err="1">
                <a:latin typeface="Oswald"/>
              </a:rPr>
              <a:t>Szczegółowe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zapisy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zdarzeń</a:t>
            </a:r>
            <a:r>
              <a:rPr lang="en-US" sz="1400">
                <a:latin typeface="Oswald"/>
              </a:rPr>
              <a:t> w </a:t>
            </a:r>
            <a:r>
              <a:rPr lang="en-US" sz="1400" err="1">
                <a:latin typeface="Oswald"/>
              </a:rPr>
              <a:t>systemie</a:t>
            </a:r>
            <a:r>
              <a:rPr lang="en-US" sz="1400">
                <a:latin typeface="Oswald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err="1">
                <a:latin typeface="Oswald"/>
              </a:rPr>
              <a:t>Umożliwiają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śledzenie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i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analizę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konkretnych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operacji</a:t>
            </a:r>
            <a:r>
              <a:rPr lang="en-US" sz="1400">
                <a:latin typeface="Oswald"/>
              </a:rPr>
              <a:t>.</a:t>
            </a:r>
          </a:p>
          <a:p>
            <a:r>
              <a:rPr lang="en-US" sz="1600" b="1">
                <a:latin typeface="Oswald"/>
              </a:rPr>
              <a:t>Metrics (</a:t>
            </a:r>
            <a:r>
              <a:rPr lang="en-US" sz="1600" b="1" err="1">
                <a:latin typeface="Oswald"/>
              </a:rPr>
              <a:t>Metryki</a:t>
            </a:r>
            <a:r>
              <a:rPr lang="en-US" sz="1600" b="1">
                <a:latin typeface="Oswald"/>
              </a:rPr>
              <a:t>)</a:t>
            </a:r>
            <a:endParaRPr lang="en-US" sz="1600">
              <a:latin typeface="Oswal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Oswald"/>
              </a:rPr>
              <a:t>Dane </a:t>
            </a:r>
            <a:r>
              <a:rPr lang="en-US" sz="1400" err="1">
                <a:latin typeface="Oswald"/>
              </a:rPr>
              <a:t>liczbowe</a:t>
            </a:r>
            <a:r>
              <a:rPr lang="en-US" sz="1400">
                <a:latin typeface="Oswald"/>
              </a:rPr>
              <a:t> o </a:t>
            </a:r>
            <a:r>
              <a:rPr lang="en-US" sz="1400" err="1">
                <a:latin typeface="Oswald"/>
              </a:rPr>
              <a:t>stanie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systemu</a:t>
            </a:r>
            <a:r>
              <a:rPr lang="en-US" sz="1400">
                <a:latin typeface="Oswald"/>
              </a:rPr>
              <a:t> (np. CPU, </a:t>
            </a:r>
            <a:r>
              <a:rPr lang="en-US" sz="1400" err="1">
                <a:latin typeface="Oswald"/>
              </a:rPr>
              <a:t>pamięć</a:t>
            </a:r>
            <a:r>
              <a:rPr lang="en-US" sz="1400">
                <a:latin typeface="Oswald"/>
              </a:rPr>
              <a:t>, </a:t>
            </a:r>
            <a:r>
              <a:rPr lang="en-US" sz="1400" err="1">
                <a:latin typeface="Oswald"/>
              </a:rPr>
              <a:t>liczba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zapytań</a:t>
            </a:r>
            <a:r>
              <a:rPr lang="en-US" sz="1400">
                <a:latin typeface="Oswald"/>
              </a:rPr>
              <a:t>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err="1">
                <a:latin typeface="Oswald"/>
              </a:rPr>
              <a:t>Pozwalają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na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mierzenie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wydajności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i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wykrywanie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anomalii</a:t>
            </a:r>
            <a:r>
              <a:rPr lang="en-US" sz="1400">
                <a:latin typeface="Oswald"/>
              </a:rPr>
              <a:t>.</a:t>
            </a:r>
          </a:p>
          <a:p>
            <a:r>
              <a:rPr lang="en-US" sz="1600" b="1">
                <a:latin typeface="Oswald"/>
              </a:rPr>
              <a:t>Traces (</a:t>
            </a:r>
            <a:r>
              <a:rPr lang="en-US" sz="1600" b="1" err="1">
                <a:latin typeface="Oswald"/>
              </a:rPr>
              <a:t>Ślady</a:t>
            </a:r>
            <a:r>
              <a:rPr lang="en-US" sz="1600" b="1">
                <a:latin typeface="Oswald"/>
              </a:rPr>
              <a:t>)</a:t>
            </a:r>
            <a:endParaRPr lang="en-US" sz="1600">
              <a:latin typeface="Oswal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err="1">
                <a:latin typeface="Oswald"/>
              </a:rPr>
              <a:t>Śledzenie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przepływu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żądań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przez</a:t>
            </a:r>
            <a:r>
              <a:rPr lang="en-US" sz="1400">
                <a:latin typeface="Oswald"/>
              </a:rPr>
              <a:t> system.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err="1">
                <a:latin typeface="Oswald"/>
              </a:rPr>
              <a:t>Pomagają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zrozumieć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zależności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między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usługami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oraz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identyfikować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źródło</a:t>
            </a:r>
            <a:r>
              <a:rPr lang="en-US" sz="1400">
                <a:latin typeface="Oswald"/>
              </a:rPr>
              <a:t> </a:t>
            </a:r>
            <a:r>
              <a:rPr lang="en-US" sz="1400" err="1">
                <a:latin typeface="Oswald"/>
              </a:rPr>
              <a:t>problemów</a:t>
            </a:r>
            <a:r>
              <a:rPr lang="en-US" sz="1400">
                <a:latin typeface="Oswald"/>
              </a:rPr>
              <a:t>.</a:t>
            </a:r>
          </a:p>
          <a:p>
            <a:endParaRPr 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2367C-D3C4-0E84-EC31-909BB78C56F8}"/>
              </a:ext>
            </a:extLst>
          </p:cNvPr>
          <p:cNvSpPr txBox="1"/>
          <p:nvPr/>
        </p:nvSpPr>
        <p:spPr>
          <a:xfrm>
            <a:off x="7258590" y="3234374"/>
            <a:ext cx="4344811" cy="64633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</a:rPr>
              <a:t>cpu_usage_percent</a:t>
            </a:r>
            <a:r>
              <a:rPr lang="en-US" sz="1200">
                <a:solidFill>
                  <a:schemeClr val="bg1"/>
                </a:solidFill>
              </a:rPr>
              <a:t>{host="server-1"} 75.3 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200" err="1">
                <a:solidFill>
                  <a:schemeClr val="bg1"/>
                </a:solidFill>
              </a:rPr>
              <a:t>http_requests_total</a:t>
            </a:r>
            <a:r>
              <a:rPr lang="en-US" sz="1200">
                <a:solidFill>
                  <a:schemeClr val="bg1"/>
                </a:solidFill>
              </a:rPr>
              <a:t>{status="500", service="payment"} 42 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200" err="1">
                <a:solidFill>
                  <a:schemeClr val="bg1"/>
                </a:solidFill>
              </a:rPr>
              <a:t>memory_usage_bytes</a:t>
            </a:r>
            <a:r>
              <a:rPr lang="en-US" sz="1200">
                <a:solidFill>
                  <a:schemeClr val="bg1"/>
                </a:solidFill>
              </a:rPr>
              <a:t>{container="webapp"} 134217728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DFEB5-7661-3D23-C6FD-C5F177CB605D}"/>
              </a:ext>
            </a:extLst>
          </p:cNvPr>
          <p:cNvSpPr txBox="1"/>
          <p:nvPr/>
        </p:nvSpPr>
        <p:spPr>
          <a:xfrm>
            <a:off x="9267823" y="4436841"/>
            <a:ext cx="2326922" cy="193899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Trace ID: abc123 </a:t>
            </a:r>
          </a:p>
          <a:p>
            <a:r>
              <a:rPr lang="en-US" sz="1200">
                <a:solidFill>
                  <a:schemeClr val="bg1"/>
                </a:solidFill>
              </a:rPr>
              <a:t>- Service: frontend </a:t>
            </a:r>
          </a:p>
          <a:p>
            <a:r>
              <a:rPr lang="en-US" sz="1200">
                <a:solidFill>
                  <a:schemeClr val="bg1"/>
                </a:solidFill>
              </a:rPr>
              <a:t>Operation: HTTP GET /checkout </a:t>
            </a:r>
          </a:p>
          <a:p>
            <a:r>
              <a:rPr lang="en-US" sz="1200">
                <a:solidFill>
                  <a:schemeClr val="bg1"/>
                </a:solidFill>
              </a:rPr>
              <a:t>Duration: 12ms </a:t>
            </a:r>
          </a:p>
          <a:p>
            <a:r>
              <a:rPr lang="en-US" sz="1200">
                <a:solidFill>
                  <a:schemeClr val="bg1"/>
                </a:solidFill>
              </a:rPr>
              <a:t>- Service: payment </a:t>
            </a:r>
          </a:p>
          <a:p>
            <a:r>
              <a:rPr lang="en-US" sz="1200">
                <a:solidFill>
                  <a:schemeClr val="bg1"/>
                </a:solidFill>
              </a:rPr>
              <a:t>Operation: Charge card </a:t>
            </a:r>
          </a:p>
          <a:p>
            <a:r>
              <a:rPr lang="en-US" sz="1200">
                <a:solidFill>
                  <a:schemeClr val="bg1"/>
                </a:solidFill>
                <a:latin typeface="Aptos"/>
                <a:cs typeface="Segoe UI"/>
              </a:rPr>
              <a:t>Duration</a:t>
            </a:r>
            <a:r>
              <a:rPr lang="en-US" sz="1200">
                <a:solidFill>
                  <a:schemeClr val="bg1"/>
                </a:solidFill>
              </a:rPr>
              <a:t>: 45ms </a:t>
            </a:r>
          </a:p>
          <a:p>
            <a:r>
              <a:rPr lang="en-US" sz="1200">
                <a:solidFill>
                  <a:schemeClr val="bg1"/>
                </a:solidFill>
              </a:rPr>
              <a:t>- Service: database </a:t>
            </a:r>
          </a:p>
          <a:p>
            <a:r>
              <a:rPr lang="en-US" sz="1200">
                <a:solidFill>
                  <a:schemeClr val="bg1"/>
                </a:solidFill>
              </a:rPr>
              <a:t>Operation: INSERT INTO orders </a:t>
            </a:r>
          </a:p>
          <a:p>
            <a:r>
              <a:rPr lang="en-US" sz="1200">
                <a:solidFill>
                  <a:schemeClr val="bg1"/>
                </a:solidFill>
              </a:rPr>
              <a:t>Duration: 8ms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B68B8C-441F-1DE6-C85B-1F46C4F3D988}"/>
              </a:ext>
            </a:extLst>
          </p:cNvPr>
          <p:cNvSpPr/>
          <p:nvPr/>
        </p:nvSpPr>
        <p:spPr>
          <a:xfrm>
            <a:off x="5243592" y="2106578"/>
            <a:ext cx="6351119" cy="62911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n-US" sz="1200" baseline="0">
                <a:latin typeface="Aptos"/>
                <a:ea typeface="Segoe UI"/>
                <a:cs typeface="Segoe UI"/>
              </a:rPr>
              <a:t>2025-04-28T12:34:56Z INFO User "</a:t>
            </a:r>
            <a:r>
              <a:rPr lang="en-US" sz="1200" baseline="0" err="1">
                <a:latin typeface="Aptos"/>
                <a:ea typeface="Segoe UI"/>
                <a:cs typeface="Segoe UI"/>
              </a:rPr>
              <a:t>jan.kowalski</a:t>
            </a:r>
            <a:r>
              <a:rPr lang="en-US" sz="1200" baseline="0">
                <a:latin typeface="Aptos"/>
                <a:ea typeface="Segoe UI"/>
                <a:cs typeface="Segoe UI"/>
              </a:rPr>
              <a:t>" logged in from IP 192.168.1.10 </a:t>
            </a:r>
            <a:r>
              <a:rPr lang="en-US" sz="12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200" baseline="0">
                <a:latin typeface="Aptos"/>
                <a:ea typeface="Segoe UI"/>
                <a:cs typeface="Segoe UI"/>
              </a:rPr>
              <a:t>2025-04-28T12:35:10Z ERROR Payment processing failed: Insufficient funds (</a:t>
            </a:r>
            <a:r>
              <a:rPr lang="en-US" sz="1200" baseline="0" err="1">
                <a:latin typeface="Aptos"/>
                <a:ea typeface="Segoe UI"/>
                <a:cs typeface="Segoe UI"/>
              </a:rPr>
              <a:t>user_id</a:t>
            </a:r>
            <a:r>
              <a:rPr lang="en-US" sz="1200" baseline="0">
                <a:latin typeface="Aptos"/>
                <a:ea typeface="Segoe UI"/>
                <a:cs typeface="Segoe UI"/>
              </a:rPr>
              <a:t>=12345) </a:t>
            </a:r>
            <a:r>
              <a:rPr lang="en-US" sz="1200">
                <a:latin typeface="Aptos"/>
                <a:ea typeface="Segoe UI"/>
                <a:cs typeface="Segoe UI"/>
              </a:rPr>
              <a:t>​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6265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68DE-1CF6-F566-EB89-421DEF9D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Oswald"/>
              </a:rPr>
              <a:t>Dlaczego</a:t>
            </a:r>
            <a:r>
              <a:rPr lang="en-US">
                <a:latin typeface="Oswald"/>
              </a:rPr>
              <a:t> Observability jest </a:t>
            </a:r>
            <a:r>
              <a:rPr lang="en-US" err="1">
                <a:latin typeface="Oswald"/>
              </a:rPr>
              <a:t>ważne</a:t>
            </a:r>
            <a:r>
              <a:rPr lang="en-US">
                <a:latin typeface="Oswald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84DC-0B9F-9060-DE20-346AC3F07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err="1">
                <a:latin typeface="Oswald"/>
              </a:rPr>
              <a:t>Szybsze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rozwiązywanie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problemów</a:t>
            </a:r>
            <a:r>
              <a:rPr lang="en-US" b="1">
                <a:latin typeface="Oswald"/>
              </a:rPr>
              <a:t> </a:t>
            </a:r>
            <a:endParaRPr lang="en-US"/>
          </a:p>
          <a:p>
            <a:pPr lvl="1"/>
            <a:r>
              <a:rPr lang="en-US" err="1">
                <a:latin typeface="Oswald"/>
              </a:rPr>
              <a:t>Szybka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identyfikacja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przyczyn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awarii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anomalii</a:t>
            </a:r>
            <a:r>
              <a:rPr lang="en-US">
                <a:latin typeface="Oswald"/>
              </a:rPr>
              <a:t>.</a:t>
            </a:r>
            <a:endParaRPr lang="en-US"/>
          </a:p>
          <a:p>
            <a:r>
              <a:rPr lang="en-US" b="1" err="1">
                <a:latin typeface="Oswald"/>
              </a:rPr>
              <a:t>Lepsze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zrozumienie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systemu</a:t>
            </a:r>
            <a:r>
              <a:rPr lang="en-US" b="1">
                <a:latin typeface="Oswald"/>
              </a:rPr>
              <a:t> </a:t>
            </a:r>
          </a:p>
          <a:p>
            <a:pPr lvl="1"/>
            <a:r>
              <a:rPr lang="en-US" err="1">
                <a:latin typeface="Oswald"/>
              </a:rPr>
              <a:t>Głębszy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wgląd</a:t>
            </a:r>
            <a:r>
              <a:rPr lang="en-US">
                <a:latin typeface="Oswald"/>
              </a:rPr>
              <a:t> w </a:t>
            </a:r>
            <a:r>
              <a:rPr lang="en-US" err="1">
                <a:latin typeface="Oswald"/>
              </a:rPr>
              <a:t>złożone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zależności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przepływy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danych</a:t>
            </a:r>
            <a:r>
              <a:rPr lang="en-US">
                <a:latin typeface="Oswald"/>
              </a:rPr>
              <a:t>.</a:t>
            </a:r>
            <a:endParaRPr lang="en-US"/>
          </a:p>
          <a:p>
            <a:r>
              <a:rPr lang="en-US" b="1" err="1">
                <a:latin typeface="Oswald"/>
              </a:rPr>
              <a:t>Poprawa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wydajności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i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stabilności</a:t>
            </a:r>
          </a:p>
          <a:p>
            <a:pPr lvl="1"/>
            <a:r>
              <a:rPr lang="en-US" err="1">
                <a:latin typeface="Oswald"/>
              </a:rPr>
              <a:t>Optymalizacja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zasobów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oraz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zwiększenie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niezawodności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systemu</a:t>
            </a:r>
            <a:r>
              <a:rPr lang="en-US">
                <a:latin typeface="Oswald"/>
              </a:rPr>
              <a:t>.</a:t>
            </a:r>
            <a:endParaRPr lang="en-US"/>
          </a:p>
          <a:p>
            <a:r>
              <a:rPr lang="en-US" b="1" err="1">
                <a:latin typeface="Oswald"/>
              </a:rPr>
              <a:t>Wsparcie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dla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architektur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chmurowych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i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mikroserwisów</a:t>
            </a:r>
          </a:p>
          <a:p>
            <a:pPr lvl="1"/>
            <a:r>
              <a:rPr lang="en-US" err="1">
                <a:latin typeface="Oswald"/>
              </a:rPr>
              <a:t>Ułatwione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zarządzanie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złożonymi</a:t>
            </a:r>
            <a:r>
              <a:rPr lang="en-US">
                <a:latin typeface="Oswald"/>
              </a:rPr>
              <a:t>, </a:t>
            </a:r>
            <a:r>
              <a:rPr lang="en-US" err="1">
                <a:latin typeface="Oswald"/>
              </a:rPr>
              <a:t>dynamicznymi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środowiskami</a:t>
            </a:r>
            <a:r>
              <a:rPr lang="en-US">
                <a:latin typeface="Oswald"/>
              </a:rPr>
              <a:t> IT.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5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E4B2-52E6-C1A9-25F9-295A6964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Oswald"/>
              </a:rPr>
              <a:t>Czym</a:t>
            </a:r>
            <a:r>
              <a:rPr lang="en-US">
                <a:latin typeface="Oswald"/>
              </a:rPr>
              <a:t> jest Data Observability?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C89A-FFDD-41E1-1A3E-AF3DA042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err="1">
                <a:latin typeface="Oswald"/>
              </a:rPr>
              <a:t>Definicja</a:t>
            </a:r>
            <a:endParaRPr lang="en-US" err="1"/>
          </a:p>
          <a:p>
            <a:pPr lvl="1"/>
            <a:r>
              <a:rPr lang="en-US">
                <a:latin typeface="Oswald"/>
              </a:rPr>
              <a:t>Data Observability to </a:t>
            </a:r>
            <a:r>
              <a:rPr lang="en-US" err="1">
                <a:latin typeface="Oswald"/>
              </a:rPr>
              <a:t>zdolność</a:t>
            </a:r>
            <a:r>
              <a:rPr lang="en-US">
                <a:latin typeface="Oswald"/>
              </a:rPr>
              <a:t> do </a:t>
            </a:r>
            <a:r>
              <a:rPr lang="en-US" err="1">
                <a:latin typeface="Oswald"/>
              </a:rPr>
              <a:t>monitorowania</a:t>
            </a:r>
            <a:r>
              <a:rPr lang="en-US">
                <a:latin typeface="Oswald"/>
              </a:rPr>
              <a:t>, </a:t>
            </a:r>
            <a:r>
              <a:rPr lang="en-US" err="1">
                <a:latin typeface="Oswald"/>
              </a:rPr>
              <a:t>śledzenia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analizowania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stanu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oraz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przepływu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danych</a:t>
            </a:r>
            <a:r>
              <a:rPr lang="en-US">
                <a:latin typeface="Oswald"/>
              </a:rPr>
              <a:t> w </a:t>
            </a:r>
            <a:r>
              <a:rPr lang="en-US" err="1">
                <a:latin typeface="Oswald"/>
              </a:rPr>
              <a:t>systemach</a:t>
            </a:r>
            <a:r>
              <a:rPr lang="en-US">
                <a:latin typeface="Oswald"/>
              </a:rPr>
              <a:t> IT.</a:t>
            </a:r>
            <a:endParaRPr lang="en-US"/>
          </a:p>
          <a:p>
            <a:r>
              <a:rPr lang="en-US" b="1">
                <a:latin typeface="Oswald"/>
              </a:rPr>
              <a:t>Cel</a:t>
            </a:r>
          </a:p>
          <a:p>
            <a:pPr lvl="1"/>
            <a:r>
              <a:rPr lang="en-US" err="1">
                <a:latin typeface="Oswald"/>
              </a:rPr>
              <a:t>Zapewnienie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jakości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danych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oraz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szybsze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wykrywanie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rozwiązywanie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problemów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związanych</a:t>
            </a:r>
            <a:r>
              <a:rPr lang="en-US">
                <a:latin typeface="Oswald"/>
              </a:rPr>
              <a:t> z </a:t>
            </a:r>
            <a:r>
              <a:rPr lang="en-US" err="1">
                <a:latin typeface="Oswald"/>
              </a:rPr>
              <a:t>danymi</a:t>
            </a:r>
            <a:r>
              <a:rPr lang="en-US">
                <a:latin typeface="Oswald"/>
              </a:rPr>
              <a:t>.</a:t>
            </a:r>
            <a:endParaRPr lang="en-US"/>
          </a:p>
          <a:p>
            <a:r>
              <a:rPr lang="en-US" b="1" err="1">
                <a:latin typeface="Oswald"/>
              </a:rPr>
              <a:t>Różnica</a:t>
            </a:r>
            <a:r>
              <a:rPr lang="en-US" b="1">
                <a:latin typeface="Oswald"/>
              </a:rPr>
              <a:t> </a:t>
            </a:r>
            <a:r>
              <a:rPr lang="en-US" b="1" err="1">
                <a:latin typeface="Oswald"/>
              </a:rPr>
              <a:t>względem</a:t>
            </a:r>
            <a:r>
              <a:rPr lang="en-US" b="1">
                <a:latin typeface="Oswald"/>
              </a:rPr>
              <a:t> Observability</a:t>
            </a:r>
          </a:p>
          <a:p>
            <a:pPr lvl="1"/>
            <a:r>
              <a:rPr lang="en-US" err="1">
                <a:latin typeface="Oswald"/>
              </a:rPr>
              <a:t>Skupia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się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wyłącznie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na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danych</a:t>
            </a:r>
            <a:r>
              <a:rPr lang="en-US">
                <a:latin typeface="Oswald"/>
              </a:rPr>
              <a:t> – ich </a:t>
            </a:r>
            <a:r>
              <a:rPr lang="en-US" err="1">
                <a:latin typeface="Oswald"/>
              </a:rPr>
              <a:t>integralności</a:t>
            </a:r>
            <a:r>
              <a:rPr lang="en-US">
                <a:latin typeface="Oswald"/>
              </a:rPr>
              <a:t>, </a:t>
            </a:r>
            <a:r>
              <a:rPr lang="en-US" err="1">
                <a:latin typeface="Oswald"/>
              </a:rPr>
              <a:t>aktualności</a:t>
            </a:r>
            <a:r>
              <a:rPr lang="en-US">
                <a:latin typeface="Oswald"/>
              </a:rPr>
              <a:t>, </a:t>
            </a:r>
            <a:r>
              <a:rPr lang="en-US" err="1">
                <a:latin typeface="Oswald"/>
              </a:rPr>
              <a:t>kompletności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oraz</a:t>
            </a:r>
            <a:r>
              <a:rPr lang="en-US">
                <a:latin typeface="Oswald"/>
              </a:rPr>
              <a:t> </a:t>
            </a:r>
            <a:r>
              <a:rPr lang="en-US" err="1">
                <a:latin typeface="Oswald"/>
              </a:rPr>
              <a:t>spójności</a:t>
            </a:r>
            <a:r>
              <a:rPr lang="en-US">
                <a:latin typeface="Oswald"/>
              </a:rPr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</Words>
  <Application>Microsoft Office PowerPoint</Application>
  <PresentationFormat>Panoramiczny</PresentationFormat>
  <Paragraphs>341</Paragraphs>
  <Slides>34</Slides>
  <Notes>31</Notes>
  <HiddenSlides>4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Courier New</vt:lpstr>
      <vt:lpstr>Oswald</vt:lpstr>
      <vt:lpstr>Office Theme</vt:lpstr>
      <vt:lpstr>Understand your data landscape with Observability platform</vt:lpstr>
      <vt:lpstr>Prezentacja programu PowerPoint</vt:lpstr>
      <vt:lpstr>ABOUT US</vt:lpstr>
      <vt:lpstr>Agenda</vt:lpstr>
      <vt:lpstr>Czym jest Observability (Obserwowalność)?</vt:lpstr>
      <vt:lpstr>Definicja Observability</vt:lpstr>
      <vt:lpstr>Trzy Filary Observability</vt:lpstr>
      <vt:lpstr>Dlaczego Observability jest ważne?</vt:lpstr>
      <vt:lpstr>Czym jest Data Observability?</vt:lpstr>
      <vt:lpstr>Dlaczego Data Observability jest ważne?</vt:lpstr>
      <vt:lpstr>Architektura platformy</vt:lpstr>
      <vt:lpstr>Architektura wysokopoziomowa</vt:lpstr>
      <vt:lpstr>Prezentacja programu PowerPoint</vt:lpstr>
      <vt:lpstr>Mapa funkcji</vt:lpstr>
      <vt:lpstr>Filary Data Observability</vt:lpstr>
      <vt:lpstr>Monitoring danych</vt:lpstr>
      <vt:lpstr>Monitoring danych</vt:lpstr>
      <vt:lpstr>Monitoring danych (DBX + ADLS)</vt:lpstr>
      <vt:lpstr>Monitoring danych (SQL + Synapse)</vt:lpstr>
      <vt:lpstr>Monitoring jobów</vt:lpstr>
      <vt:lpstr>Monitoring jobów</vt:lpstr>
      <vt:lpstr>Monitoring jobów</vt:lpstr>
      <vt:lpstr>Monitoring aktywności użytkowników</vt:lpstr>
      <vt:lpstr>Monitoring aktywności użytkowników</vt:lpstr>
      <vt:lpstr>Monitoring aktywności użytkowników</vt:lpstr>
      <vt:lpstr>Prezentacja programu PowerPoint</vt:lpstr>
      <vt:lpstr>Centralne zarządzanie platformą</vt:lpstr>
      <vt:lpstr>Architektura DevOps</vt:lpstr>
      <vt:lpstr>DevOps Pipeline - build</vt:lpstr>
      <vt:lpstr>DevOps Pipeline - deploy</vt:lpstr>
      <vt:lpstr>Podsumowanie</vt:lpstr>
      <vt:lpstr>Wartości biznesowe</vt:lpstr>
      <vt:lpstr>Wyciągnięte wnioski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2025-02-11T18:44:02Z</dcterms:created>
  <dcterms:modified xsi:type="dcterms:W3CDTF">2025-05-10T11:56:28Z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2025-02-19T11:57:12Z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7602a897-54f7-4f71-bfd9-e2ecb028f342</vt:lpwstr>
  </property>
  <property fmtid="{D5CDD505-2E9C-101B-9397-08002B2CF9AE}" pid="8" name="MSIP_Label_bea66b2b-af80-48b6-873b-d341d3035cfa_ContentBits">
    <vt:lpwstr>0</vt:lpwstr>
  </property>
  <property fmtid="{D5CDD505-2E9C-101B-9397-08002B2CF9AE}" pid="9" name="MSIP_Label_bea66b2b-af80-48b6-873b-d341d3035cfa_Tag">
    <vt:lpwstr>50, 3, 0, 1</vt:lpwstr>
  </property>
</Properties>
</file>